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Montserrat" pitchFamily="2" charset="77"/>
      <p:regular r:id="rId21"/>
      <p:bold r:id="rId22"/>
      <p:italic r:id="rId23"/>
      <p:boldItalic r:id="rId24"/>
    </p:embeddedFont>
    <p:embeddedFont>
      <p:font typeface="Montserrat Black" panose="020F0502020204030204" pitchFamily="34" charset="0"/>
      <p:bold r:id="rId25"/>
      <p:italic r:id="rId26"/>
      <p:boldItalic r:id="rId27"/>
    </p:embeddedFont>
    <p:embeddedFont>
      <p:font typeface="Montserrat ExtraBold" panose="020F0502020204030204" pitchFamily="34" charset="0"/>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8D522D-4A29-44F7-A775-BF139614F6B8}">
  <a:tblStyle styleId="{F68D522D-4A29-44F7-A775-BF139614F6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8172A10-36A3-4115-A7D0-AF44045DCBB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4"/>
  </p:normalViewPr>
  <p:slideViewPr>
    <p:cSldViewPr snapToGrid="0">
      <p:cViewPr varScale="1">
        <p:scale>
          <a:sx n="127" d="100"/>
          <a:sy n="127" d="100"/>
        </p:scale>
        <p:origin x="110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a4b07d14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a4b07d14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1cec3ada0f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1cec3ada0f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1cec3ada0f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1cec3ada0f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d64dc45e8b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d64dc45e8b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Verify the numbers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1c821c2f59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1c821c2f59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1cec3ada0f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1cec3ada0f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06743487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06743487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ROI → Return on Investment. Add ROI  calculation for this.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cec3ada0f_1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1cec3ada0f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1cec3ada0f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1cec3ada0f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949b31c9a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949b31c9a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d64dc45e8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d64dc45e8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1cec3ada0f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1cec3ada0f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1d40b6637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1d40b6637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1d524ac57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1d524ac57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1d61899dc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1d61899d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1cec3ada0f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1cec3ada0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 Battery Manufacturing is a high precision manufacturing process. So, here is a comparison of other high precision manufacturing industries.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cec3ada0f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1cec3ada0f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cec3ada0f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1cec3ada0f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Format a little differently. 4 issues in manufacturing → We picked 1 most high scrap generating process → Details about the process</a:t>
            </a:r>
            <a:br>
              <a:rPr lang="en"/>
            </a:br>
            <a:r>
              <a:rPr lang="en"/>
              <a:t>$300,000 loss just from 1 mild-hybrid battery pack line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01" type="title">
  <p:cSld name="TITLE">
    <p:bg>
      <p:bgPr>
        <a:solidFill>
          <a:srgbClr val="57068C"/>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10" name="Google Shape;10;p2"/>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11" name="Google Shape;11;p2"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12" name="Google Shape;12;p2"/>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3" name="Google Shape;13;p2"/>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a:lnSpc>
                <a:spcPct val="125000"/>
              </a:lnSpc>
              <a:spcBef>
                <a:spcPts val="0"/>
              </a:spcBef>
              <a:spcAft>
                <a:spcPts val="0"/>
              </a:spcAft>
              <a:buClr>
                <a:srgbClr val="FFFFFF"/>
              </a:buClr>
              <a:buSzPts val="1400"/>
              <a:buChar char="○"/>
              <a:defRPr>
                <a:solidFill>
                  <a:srgbClr val="FFFFFF"/>
                </a:solidFill>
              </a:defRPr>
            </a:lvl2pPr>
            <a:lvl3pPr marL="1371600" lvl="2" indent="-317500">
              <a:lnSpc>
                <a:spcPct val="125000"/>
              </a:lnSpc>
              <a:spcBef>
                <a:spcPts val="0"/>
              </a:spcBef>
              <a:spcAft>
                <a:spcPts val="0"/>
              </a:spcAft>
              <a:buClr>
                <a:srgbClr val="FFFFFF"/>
              </a:buClr>
              <a:buSzPts val="1400"/>
              <a:buChar char="■"/>
              <a:defRPr>
                <a:solidFill>
                  <a:srgbClr val="FFFFFF"/>
                </a:solidFill>
              </a:defRPr>
            </a:lvl3pPr>
            <a:lvl4pPr marL="1828800" lvl="3" indent="-317500">
              <a:lnSpc>
                <a:spcPct val="125000"/>
              </a:lnSpc>
              <a:spcBef>
                <a:spcPts val="0"/>
              </a:spcBef>
              <a:spcAft>
                <a:spcPts val="0"/>
              </a:spcAft>
              <a:buClr>
                <a:srgbClr val="FFFFFF"/>
              </a:buClr>
              <a:buSzPts val="1400"/>
              <a:buChar char="●"/>
              <a:defRPr>
                <a:solidFill>
                  <a:srgbClr val="FFFFFF"/>
                </a:solidFill>
              </a:defRPr>
            </a:lvl4pPr>
            <a:lvl5pPr marL="2286000" lvl="4" indent="-317500">
              <a:lnSpc>
                <a:spcPct val="125000"/>
              </a:lnSpc>
              <a:spcBef>
                <a:spcPts val="0"/>
              </a:spcBef>
              <a:spcAft>
                <a:spcPts val="0"/>
              </a:spcAft>
              <a:buClr>
                <a:srgbClr val="FFFFFF"/>
              </a:buClr>
              <a:buSzPts val="1400"/>
              <a:buChar char="○"/>
              <a:defRPr>
                <a:solidFill>
                  <a:srgbClr val="FFFFFF"/>
                </a:solidFill>
              </a:defRPr>
            </a:lvl5pPr>
            <a:lvl6pPr marL="2743200" lvl="5" indent="-317500">
              <a:lnSpc>
                <a:spcPct val="125000"/>
              </a:lnSpc>
              <a:spcBef>
                <a:spcPts val="0"/>
              </a:spcBef>
              <a:spcAft>
                <a:spcPts val="0"/>
              </a:spcAft>
              <a:buClr>
                <a:srgbClr val="FFFFFF"/>
              </a:buClr>
              <a:buSzPts val="1400"/>
              <a:buChar char="■"/>
              <a:defRPr>
                <a:solidFill>
                  <a:srgbClr val="FFFFFF"/>
                </a:solidFill>
              </a:defRPr>
            </a:lvl6pPr>
            <a:lvl7pPr marL="3200400" lvl="6" indent="-317500">
              <a:lnSpc>
                <a:spcPct val="125000"/>
              </a:lnSpc>
              <a:spcBef>
                <a:spcPts val="0"/>
              </a:spcBef>
              <a:spcAft>
                <a:spcPts val="0"/>
              </a:spcAft>
              <a:buClr>
                <a:srgbClr val="FFFFFF"/>
              </a:buClr>
              <a:buSzPts val="1400"/>
              <a:buChar char="●"/>
              <a:defRPr>
                <a:solidFill>
                  <a:srgbClr val="FFFFFF"/>
                </a:solidFill>
              </a:defRPr>
            </a:lvl7pPr>
            <a:lvl8pPr marL="3657600" lvl="7" indent="-317500">
              <a:lnSpc>
                <a:spcPct val="125000"/>
              </a:lnSpc>
              <a:spcBef>
                <a:spcPts val="0"/>
              </a:spcBef>
              <a:spcAft>
                <a:spcPts val="0"/>
              </a:spcAft>
              <a:buClr>
                <a:srgbClr val="FFFFFF"/>
              </a:buClr>
              <a:buSzPts val="1400"/>
              <a:buChar char="○"/>
              <a:defRPr>
                <a:solidFill>
                  <a:srgbClr val="FFFFFF"/>
                </a:solidFill>
              </a:defRPr>
            </a:lvl8pPr>
            <a:lvl9pPr marL="4114800" lvl="8" indent="-31750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FFFFF"/>
        </a:solidFill>
        <a:effectLst/>
      </p:bgPr>
    </p:bg>
    <p:spTree>
      <p:nvGrpSpPr>
        <p:cNvPr id="1" name="Shape 62"/>
        <p:cNvGrpSpPr/>
        <p:nvPr/>
      </p:nvGrpSpPr>
      <p:grpSpPr>
        <a:xfrm>
          <a:off x="0" y="0"/>
          <a:ext cx="0" cy="0"/>
          <a:chOff x="0" y="0"/>
          <a:chExt cx="0" cy="0"/>
        </a:xfrm>
      </p:grpSpPr>
      <p:pic>
        <p:nvPicPr>
          <p:cNvPr id="63" name="Google Shape;63;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64" name="Google Shape;64;p11"/>
          <p:cNvSpPr txBox="1">
            <a:spLocks noGrp="1"/>
          </p:cNvSpPr>
          <p:nvPr>
            <p:ph type="title"/>
          </p:nvPr>
        </p:nvSpPr>
        <p:spPr>
          <a:xfrm>
            <a:off x="407175" y="450150"/>
            <a:ext cx="8329500" cy="3825600"/>
          </a:xfrm>
          <a:prstGeom prst="rect">
            <a:avLst/>
          </a:prstGeom>
        </p:spPr>
        <p:txBody>
          <a:bodyPr spcFirstLastPara="1" wrap="square" lIns="91425" tIns="91425" rIns="91425" bIns="91425" anchor="t" anchorCtr="0">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a:endParaRPr/>
          </a:p>
        </p:txBody>
      </p:sp>
      <p:pic>
        <p:nvPicPr>
          <p:cNvPr id="65" name="Google Shape;65;p11" descr=" "/>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12"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2"/>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0" name="Google Shape;70;p12"/>
          <p:cNvSpPr txBox="1">
            <a:spLocks noGrp="1"/>
          </p:cNvSpPr>
          <p:nvPr>
            <p:ph type="subTitle" idx="1"/>
          </p:nvPr>
        </p:nvSpPr>
        <p:spPr>
          <a:xfrm>
            <a:off x="294375" y="2803075"/>
            <a:ext cx="39558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1" name="Google Shape;71;p12"/>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72" name="Google Shape;72;p12"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74"/>
        <p:cNvGrpSpPr/>
        <p:nvPr/>
      </p:nvGrpSpPr>
      <p:grpSpPr>
        <a:xfrm>
          <a:off x="0" y="0"/>
          <a:ext cx="0" cy="0"/>
          <a:chOff x="0" y="0"/>
          <a:chExt cx="0" cy="0"/>
        </a:xfrm>
      </p:grpSpPr>
      <p:pic>
        <p:nvPicPr>
          <p:cNvPr id="75" name="Google Shape;75;p13"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6" name="Google Shape;76;p13"/>
          <p:cNvSpPr txBox="1">
            <a:spLocks noGrp="1"/>
          </p:cNvSpPr>
          <p:nvPr>
            <p:ph type="title"/>
          </p:nvPr>
        </p:nvSpPr>
        <p:spPr>
          <a:xfrm>
            <a:off x="311700" y="445025"/>
            <a:ext cx="3803100" cy="1142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77" name="Google Shape;77;p13"/>
          <p:cNvSpPr txBox="1">
            <a:spLocks noGrp="1"/>
          </p:cNvSpPr>
          <p:nvPr>
            <p:ph type="body" idx="1"/>
          </p:nvPr>
        </p:nvSpPr>
        <p:spPr>
          <a:xfrm>
            <a:off x="311700" y="2750150"/>
            <a:ext cx="3466500" cy="1522500"/>
          </a:xfrm>
          <a:prstGeom prst="rect">
            <a:avLst/>
          </a:prstGeom>
        </p:spPr>
        <p:txBody>
          <a:bodyPr spcFirstLastPara="1" wrap="square" lIns="91425" tIns="91425" rIns="91425" bIns="91425" anchor="b" anchorCtr="0">
            <a:noAutofit/>
          </a:bodyPr>
          <a:lstStyle>
            <a:lvl1pPr marL="457200" lvl="0" indent="-298450" rtl="0">
              <a:lnSpc>
                <a:spcPct val="125000"/>
              </a:lnSpc>
              <a:spcBef>
                <a:spcPts val="0"/>
              </a:spcBef>
              <a:spcAft>
                <a:spcPts val="0"/>
              </a:spcAft>
              <a:buSzPts val="1100"/>
              <a:buChar char="●"/>
              <a:defRPr sz="1100"/>
            </a:lvl1pPr>
            <a:lvl2pPr marL="914400" lvl="1" indent="-298450" rtl="0">
              <a:lnSpc>
                <a:spcPct val="125000"/>
              </a:lnSpc>
              <a:spcBef>
                <a:spcPts val="0"/>
              </a:spcBef>
              <a:spcAft>
                <a:spcPts val="0"/>
              </a:spcAft>
              <a:buSzPts val="1100"/>
              <a:buChar char="○"/>
              <a:defRPr sz="1100"/>
            </a:lvl2pPr>
            <a:lvl3pPr marL="1371600" lvl="2" indent="-298450" rtl="0">
              <a:lnSpc>
                <a:spcPct val="125000"/>
              </a:lnSpc>
              <a:spcBef>
                <a:spcPts val="0"/>
              </a:spcBef>
              <a:spcAft>
                <a:spcPts val="0"/>
              </a:spcAft>
              <a:buSzPts val="1100"/>
              <a:buChar char="■"/>
              <a:defRPr sz="1100"/>
            </a:lvl3pPr>
            <a:lvl4pPr marL="1828800" lvl="3" indent="-298450" rtl="0">
              <a:lnSpc>
                <a:spcPct val="125000"/>
              </a:lnSpc>
              <a:spcBef>
                <a:spcPts val="0"/>
              </a:spcBef>
              <a:spcAft>
                <a:spcPts val="0"/>
              </a:spcAft>
              <a:buSzPts val="1100"/>
              <a:buChar char="●"/>
              <a:defRPr sz="1100"/>
            </a:lvl4pPr>
            <a:lvl5pPr marL="2286000" lvl="4" indent="-298450" rtl="0">
              <a:lnSpc>
                <a:spcPct val="125000"/>
              </a:lnSpc>
              <a:spcBef>
                <a:spcPts val="0"/>
              </a:spcBef>
              <a:spcAft>
                <a:spcPts val="0"/>
              </a:spcAft>
              <a:buSzPts val="1100"/>
              <a:buChar char="○"/>
              <a:defRPr sz="1100"/>
            </a:lvl5pPr>
            <a:lvl6pPr marL="2743200" lvl="5" indent="-298450" rtl="0">
              <a:lnSpc>
                <a:spcPct val="125000"/>
              </a:lnSpc>
              <a:spcBef>
                <a:spcPts val="0"/>
              </a:spcBef>
              <a:spcAft>
                <a:spcPts val="0"/>
              </a:spcAft>
              <a:buSzPts val="1100"/>
              <a:buChar char="■"/>
              <a:defRPr sz="1100"/>
            </a:lvl6pPr>
            <a:lvl7pPr marL="3200400" lvl="6" indent="-298450" rtl="0">
              <a:lnSpc>
                <a:spcPct val="125000"/>
              </a:lnSpc>
              <a:spcBef>
                <a:spcPts val="0"/>
              </a:spcBef>
              <a:spcAft>
                <a:spcPts val="0"/>
              </a:spcAft>
              <a:buSzPts val="1100"/>
              <a:buChar char="●"/>
              <a:defRPr sz="1100"/>
            </a:lvl7pPr>
            <a:lvl8pPr marL="3657600" lvl="7" indent="-298450" rtl="0">
              <a:lnSpc>
                <a:spcPct val="125000"/>
              </a:lnSpc>
              <a:spcBef>
                <a:spcPts val="0"/>
              </a:spcBef>
              <a:spcAft>
                <a:spcPts val="0"/>
              </a:spcAft>
              <a:buSzPts val="1100"/>
              <a:buChar char="○"/>
              <a:defRPr sz="1100"/>
            </a:lvl8pPr>
            <a:lvl9pPr marL="4114800" lvl="8" indent="-298450" rtl="0">
              <a:lnSpc>
                <a:spcPct val="125000"/>
              </a:lnSpc>
              <a:spcBef>
                <a:spcPts val="0"/>
              </a:spcBef>
              <a:spcAft>
                <a:spcPts val="0"/>
              </a:spcAft>
              <a:buSzPts val="1100"/>
              <a:buChar char="■"/>
              <a:defRPr sz="1100"/>
            </a:lvl9pPr>
          </a:lstStyle>
          <a:p>
            <a:endParaRPr/>
          </a:p>
        </p:txBody>
      </p:sp>
      <p:sp>
        <p:nvSpPr>
          <p:cNvPr id="78" name="Google Shape;78;p1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79" name="Google Shape;79;p1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pic>
        <p:nvPicPr>
          <p:cNvPr id="81" name="Google Shape;81;p14"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83" name="Google Shape;83;p14"/>
          <p:cNvSpPr txBox="1">
            <a:spLocks noGrp="1"/>
          </p:cNvSpPr>
          <p:nvPr>
            <p:ph type="title"/>
          </p:nvPr>
        </p:nvSpPr>
        <p:spPr>
          <a:xfrm>
            <a:off x="311700" y="3564945"/>
            <a:ext cx="4491300" cy="605100"/>
          </a:xfrm>
          <a:prstGeom prst="rect">
            <a:avLst/>
          </a:prstGeom>
        </p:spPr>
        <p:txBody>
          <a:bodyPr spcFirstLastPara="1" wrap="square" lIns="91425" tIns="91425" rIns="91425" bIns="91425" anchor="b" anchorCtr="0">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87" name="Google Shape;87;p15"/>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88" name="Google Shape;88;p15"/>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90" name="Google Shape;90;p1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_1">
    <p:bg>
      <p:bgPr>
        <a:solidFill>
          <a:schemeClr val="dk1"/>
        </a:solidFill>
        <a:effectLst/>
      </p:bgPr>
    </p:bg>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94" name="Google Shape;94;p16"/>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95" name="Google Shape;95;p16"/>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97" name="Google Shape;97;p1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1">
  <p:cSld name="CUSTOM_1_1_1">
    <p:bg>
      <p:bgPr>
        <a:solidFill>
          <a:schemeClr val="dk1"/>
        </a:solidFill>
        <a:effectLst/>
      </p:bgPr>
    </p:bg>
    <p:spTree>
      <p:nvGrpSpPr>
        <p:cNvPr id="1"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101" name="Google Shape;101;p17"/>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02" name="Google Shape;102;p17"/>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04" name="Google Shape;104;p1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18"/>
          <p:cNvSpPr txBox="1">
            <a:spLocks noGrp="1"/>
          </p:cNvSpPr>
          <p:nvPr>
            <p:ph type="title" hasCustomPrompt="1"/>
          </p:nvPr>
        </p:nvSpPr>
        <p:spPr>
          <a:xfrm>
            <a:off x="311700" y="407700"/>
            <a:ext cx="8520600" cy="19383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18"/>
          <p:cNvSpPr txBox="1">
            <a:spLocks noGrp="1"/>
          </p:cNvSpPr>
          <p:nvPr>
            <p:ph type="body" idx="1"/>
          </p:nvPr>
        </p:nvSpPr>
        <p:spPr>
          <a:xfrm>
            <a:off x="2475675" y="3360362"/>
            <a:ext cx="4192800" cy="719400"/>
          </a:xfrm>
          <a:prstGeom prst="rect">
            <a:avLst/>
          </a:prstGeom>
        </p:spPr>
        <p:txBody>
          <a:bodyPr spcFirstLastPara="1" wrap="square" lIns="91425" tIns="91425" rIns="91425" bIns="91425" anchor="t" anchorCtr="0">
            <a:noAutofit/>
          </a:bodyPr>
          <a:lstStyle>
            <a:lvl1pPr marL="457200" lvl="0" indent="-304800" algn="ctr">
              <a:lnSpc>
                <a:spcPct val="125000"/>
              </a:lnSpc>
              <a:spcBef>
                <a:spcPts val="0"/>
              </a:spcBef>
              <a:spcAft>
                <a:spcPts val="0"/>
              </a:spcAft>
              <a:buSzPts val="1200"/>
              <a:buChar char="●"/>
              <a:defRPr sz="1200"/>
            </a:lvl1pPr>
            <a:lvl2pPr marL="914400" lvl="1" indent="-304800" algn="ctr">
              <a:lnSpc>
                <a:spcPct val="125000"/>
              </a:lnSpc>
              <a:spcBef>
                <a:spcPts val="0"/>
              </a:spcBef>
              <a:spcAft>
                <a:spcPts val="0"/>
              </a:spcAft>
              <a:buSzPts val="1200"/>
              <a:buChar char="○"/>
              <a:defRPr sz="1200"/>
            </a:lvl2pPr>
            <a:lvl3pPr marL="1371600" lvl="2" indent="-304800" algn="ctr">
              <a:lnSpc>
                <a:spcPct val="125000"/>
              </a:lnSpc>
              <a:spcBef>
                <a:spcPts val="0"/>
              </a:spcBef>
              <a:spcAft>
                <a:spcPts val="0"/>
              </a:spcAft>
              <a:buSzPts val="1200"/>
              <a:buChar char="■"/>
              <a:defRPr sz="1200"/>
            </a:lvl3pPr>
            <a:lvl4pPr marL="1828800" lvl="3" indent="-304800" algn="ctr">
              <a:lnSpc>
                <a:spcPct val="125000"/>
              </a:lnSpc>
              <a:spcBef>
                <a:spcPts val="0"/>
              </a:spcBef>
              <a:spcAft>
                <a:spcPts val="0"/>
              </a:spcAft>
              <a:buSzPts val="1200"/>
              <a:buChar char="●"/>
              <a:defRPr sz="1200"/>
            </a:lvl4pPr>
            <a:lvl5pPr marL="2286000" lvl="4" indent="-304800" algn="ctr">
              <a:lnSpc>
                <a:spcPct val="125000"/>
              </a:lnSpc>
              <a:spcBef>
                <a:spcPts val="0"/>
              </a:spcBef>
              <a:spcAft>
                <a:spcPts val="0"/>
              </a:spcAft>
              <a:buSzPts val="1200"/>
              <a:buChar char="○"/>
              <a:defRPr sz="1200"/>
            </a:lvl5pPr>
            <a:lvl6pPr marL="2743200" lvl="5" indent="-304800" algn="ctr">
              <a:lnSpc>
                <a:spcPct val="125000"/>
              </a:lnSpc>
              <a:spcBef>
                <a:spcPts val="0"/>
              </a:spcBef>
              <a:spcAft>
                <a:spcPts val="0"/>
              </a:spcAft>
              <a:buSzPts val="1200"/>
              <a:buChar char="■"/>
              <a:defRPr sz="1200"/>
            </a:lvl6pPr>
            <a:lvl7pPr marL="3200400" lvl="6" indent="-304800" algn="ctr">
              <a:lnSpc>
                <a:spcPct val="125000"/>
              </a:lnSpc>
              <a:spcBef>
                <a:spcPts val="0"/>
              </a:spcBef>
              <a:spcAft>
                <a:spcPts val="0"/>
              </a:spcAft>
              <a:buSzPts val="1200"/>
              <a:buChar char="●"/>
              <a:defRPr sz="1200"/>
            </a:lvl7pPr>
            <a:lvl8pPr marL="3657600" lvl="7" indent="-304800" algn="ctr">
              <a:lnSpc>
                <a:spcPct val="125000"/>
              </a:lnSpc>
              <a:spcBef>
                <a:spcPts val="0"/>
              </a:spcBef>
              <a:spcAft>
                <a:spcPts val="0"/>
              </a:spcAft>
              <a:buSzPts val="1200"/>
              <a:buChar char="○"/>
              <a:defRPr sz="1200"/>
            </a:lvl8pPr>
            <a:lvl9pPr marL="4114800" lvl="8" indent="-304800" algn="ctr">
              <a:lnSpc>
                <a:spcPct val="125000"/>
              </a:lnSpc>
              <a:spcBef>
                <a:spcPts val="0"/>
              </a:spcBef>
              <a:spcAft>
                <a:spcPts val="0"/>
              </a:spcAft>
              <a:buSzPts val="1200"/>
              <a:buChar char="■"/>
              <a:defRPr sz="1200"/>
            </a:lvl9pPr>
          </a:lstStyle>
          <a:p>
            <a:endParaRPr/>
          </a:p>
        </p:txBody>
      </p:sp>
      <p:pic>
        <p:nvPicPr>
          <p:cNvPr id="108" name="Google Shape;108;p18"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110" name="Google Shape;110;p18"/>
          <p:cNvSpPr txBox="1">
            <a:spLocks noGrp="1"/>
          </p:cNvSpPr>
          <p:nvPr>
            <p:ph type="subTitle" idx="2"/>
          </p:nvPr>
        </p:nvSpPr>
        <p:spPr>
          <a:xfrm>
            <a:off x="407175" y="2537800"/>
            <a:ext cx="8329200" cy="719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111" name="Google Shape;111;p1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112"/>
        <p:cNvGrpSpPr/>
        <p:nvPr/>
      </p:nvGrpSpPr>
      <p:grpSpPr>
        <a:xfrm>
          <a:off x="0" y="0"/>
          <a:ext cx="0" cy="0"/>
          <a:chOff x="0" y="0"/>
          <a:chExt cx="0" cy="0"/>
        </a:xfrm>
      </p:grpSpPr>
      <p:pic>
        <p:nvPicPr>
          <p:cNvPr id="113" name="Google Shape;113;p19"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02">
  <p:cSld name="TITLE_1">
    <p:bg>
      <p:bgPr>
        <a:solidFill>
          <a:srgbClr val="57068C"/>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16" name="Google Shape;16;p3"/>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17" name="Google Shape;17;p3"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18" name="Google Shape;18;p3"/>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9" name="Google Shape;19;p3"/>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04">
  <p:cSld name="TITLE_1_1_1">
    <p:bg>
      <p:bgPr>
        <a:solidFill>
          <a:srgbClr val="57068C"/>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22" name="Google Shape;22;p4"/>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23" name="Google Shape;23;p4"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24" name="Google Shape;24;p4"/>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 name="Google Shape;25;p4"/>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05">
  <p:cSld name="TITLE_1_1_1_1">
    <p:bg>
      <p:bgPr>
        <a:solidFill>
          <a:srgbClr val="57068C"/>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28" name="Google Shape;28;p5"/>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29" name="Google Shape;29;p5"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30" name="Google Shape;30;p5"/>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1" name="Google Shape;31;p5"/>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0" y="0"/>
            <a:ext cx="9143997" cy="5143487"/>
          </a:xfrm>
          <a:prstGeom prst="rect">
            <a:avLst/>
          </a:prstGeom>
          <a:noFill/>
          <a:ln>
            <a:noFill/>
          </a:ln>
        </p:spPr>
      </p:pic>
      <p:cxnSp>
        <p:nvCxnSpPr>
          <p:cNvPr id="34" name="Google Shape;34;p6" descr=" "/>
          <p:cNvCxnSpPr/>
          <p:nvPr/>
        </p:nvCxnSpPr>
        <p:spPr>
          <a:xfrm>
            <a:off x="407168" y="2618527"/>
            <a:ext cx="521400" cy="0"/>
          </a:xfrm>
          <a:prstGeom prst="straightConnector1">
            <a:avLst/>
          </a:prstGeom>
          <a:noFill/>
          <a:ln w="76200" cap="flat" cmpd="sng">
            <a:solidFill>
              <a:srgbClr val="8900E1"/>
            </a:solidFill>
            <a:prstDash val="solid"/>
            <a:round/>
            <a:headEnd type="none" w="med" len="med"/>
            <a:tailEnd type="none" w="med" len="med"/>
          </a:ln>
        </p:spPr>
      </p:cxnSp>
      <p:pic>
        <p:nvPicPr>
          <p:cNvPr id="35" name="Google Shape;35;p6" descr=" "/>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36" name="Google Shape;36;p6"/>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
        <p:nvSpPr>
          <p:cNvPr id="37" name="Google Shape;37;p6"/>
          <p:cNvSpPr txBox="1">
            <a:spLocks noGrp="1"/>
          </p:cNvSpPr>
          <p:nvPr>
            <p:ph type="subTitle" idx="1"/>
          </p:nvPr>
        </p:nvSpPr>
        <p:spPr>
          <a:xfrm>
            <a:off x="316950" y="2938025"/>
            <a:ext cx="4031700" cy="475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1152475"/>
            <a:ext cx="3345900" cy="3199500"/>
          </a:xfrm>
          <a:prstGeom prst="rect">
            <a:avLst/>
          </a:prstGeom>
        </p:spPr>
        <p:txBody>
          <a:bodyPr spcFirstLastPara="1" wrap="square" lIns="91425" tIns="91425" rIns="91425" bIns="91425" anchor="t" anchorCtr="0">
            <a:noAutofit/>
          </a:bodyPr>
          <a:lstStyle>
            <a:lvl1pPr lvl="0" algn="r"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40" name="Google Shape;40;p7"/>
          <p:cNvSpPr txBox="1">
            <a:spLocks noGrp="1"/>
          </p:cNvSpPr>
          <p:nvPr>
            <p:ph type="body" idx="1"/>
          </p:nvPr>
        </p:nvSpPr>
        <p:spPr>
          <a:xfrm>
            <a:off x="4114800" y="1175683"/>
            <a:ext cx="4192800" cy="3123300"/>
          </a:xfrm>
          <a:prstGeom prst="rect">
            <a:avLst/>
          </a:prstGeom>
        </p:spPr>
        <p:txBody>
          <a:bodyPr spcFirstLastPara="1" wrap="square" lIns="91425" tIns="91425" rIns="91425" bIns="91425" anchor="t" anchorCtr="0">
            <a:noAutofit/>
          </a:bodyPr>
          <a:lstStyle>
            <a:lvl1pPr marL="457200" lvl="0" indent="-317500" rtl="0">
              <a:lnSpc>
                <a:spcPct val="125000"/>
              </a:lnSpc>
              <a:spcBef>
                <a:spcPts val="0"/>
              </a:spcBef>
              <a:spcAft>
                <a:spcPts val="0"/>
              </a:spcAft>
              <a:buSzPts val="1400"/>
              <a:buChar char="●"/>
              <a:defRPr sz="1400"/>
            </a:lvl1pPr>
            <a:lvl2pPr marL="914400" lvl="1" indent="-317500" rtl="0">
              <a:lnSpc>
                <a:spcPct val="125000"/>
              </a:lnSpc>
              <a:spcBef>
                <a:spcPts val="1600"/>
              </a:spcBef>
              <a:spcAft>
                <a:spcPts val="0"/>
              </a:spcAft>
              <a:buSzPts val="1400"/>
              <a:buChar char="○"/>
              <a:defRPr/>
            </a:lvl2pPr>
            <a:lvl3pPr marL="1371600" lvl="2" indent="-317500" rtl="0">
              <a:lnSpc>
                <a:spcPct val="125000"/>
              </a:lnSpc>
              <a:spcBef>
                <a:spcPts val="1600"/>
              </a:spcBef>
              <a:spcAft>
                <a:spcPts val="0"/>
              </a:spcAft>
              <a:buSzPts val="1400"/>
              <a:buChar char="■"/>
              <a:defRPr/>
            </a:lvl3pPr>
            <a:lvl4pPr marL="1828800" lvl="3" indent="-317500" rtl="0">
              <a:lnSpc>
                <a:spcPct val="125000"/>
              </a:lnSpc>
              <a:spcBef>
                <a:spcPts val="1600"/>
              </a:spcBef>
              <a:spcAft>
                <a:spcPts val="0"/>
              </a:spcAft>
              <a:buSzPts val="1400"/>
              <a:buChar char="●"/>
              <a:defRPr/>
            </a:lvl4pPr>
            <a:lvl5pPr marL="2286000" lvl="4" indent="-317500" rtl="0">
              <a:lnSpc>
                <a:spcPct val="125000"/>
              </a:lnSpc>
              <a:spcBef>
                <a:spcPts val="1600"/>
              </a:spcBef>
              <a:spcAft>
                <a:spcPts val="0"/>
              </a:spcAft>
              <a:buSzPts val="1400"/>
              <a:buChar char="○"/>
              <a:defRPr/>
            </a:lvl5pPr>
            <a:lvl6pPr marL="2743200" lvl="5" indent="-317500" rtl="0">
              <a:lnSpc>
                <a:spcPct val="125000"/>
              </a:lnSpc>
              <a:spcBef>
                <a:spcPts val="1600"/>
              </a:spcBef>
              <a:spcAft>
                <a:spcPts val="0"/>
              </a:spcAft>
              <a:buSzPts val="1400"/>
              <a:buChar char="■"/>
              <a:defRPr/>
            </a:lvl6pPr>
            <a:lvl7pPr marL="3200400" lvl="6" indent="-317500" rtl="0">
              <a:lnSpc>
                <a:spcPct val="125000"/>
              </a:lnSpc>
              <a:spcBef>
                <a:spcPts val="1600"/>
              </a:spcBef>
              <a:spcAft>
                <a:spcPts val="0"/>
              </a:spcAft>
              <a:buSzPts val="1400"/>
              <a:buChar char="●"/>
              <a:defRPr/>
            </a:lvl7pPr>
            <a:lvl8pPr marL="3657600" lvl="7" indent="-317500" rtl="0">
              <a:lnSpc>
                <a:spcPct val="125000"/>
              </a:lnSpc>
              <a:spcBef>
                <a:spcPts val="1600"/>
              </a:spcBef>
              <a:spcAft>
                <a:spcPts val="0"/>
              </a:spcAft>
              <a:buSzPts val="1400"/>
              <a:buChar char="○"/>
              <a:defRPr/>
            </a:lvl8pPr>
            <a:lvl9pPr marL="4114800" lvl="8" indent="-317500" rtl="0">
              <a:lnSpc>
                <a:spcPct val="125000"/>
              </a:lnSpc>
              <a:spcBef>
                <a:spcPts val="1600"/>
              </a:spcBef>
              <a:spcAft>
                <a:spcPts val="1600"/>
              </a:spcAft>
              <a:buSzPts val="1400"/>
              <a:buChar char="■"/>
              <a:defRPr/>
            </a:lvl9pPr>
          </a:lstStyle>
          <a:p>
            <a:endParaRPr/>
          </a:p>
        </p:txBody>
      </p:sp>
      <p:sp>
        <p:nvSpPr>
          <p:cNvPr id="41" name="Google Shape;41;p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42" name="Google Shape;42;p7" descr=" "/>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3" name="Google Shape;43;p7"/>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pic>
        <p:nvPicPr>
          <p:cNvPr id="46" name="Google Shape;46;p8"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7" name="Google Shape;47;p8"/>
          <p:cNvSpPr txBox="1">
            <a:spLocks noGrp="1"/>
          </p:cNvSpPr>
          <p:nvPr>
            <p:ph type="body" idx="1"/>
          </p:nvPr>
        </p:nvSpPr>
        <p:spPr>
          <a:xfrm>
            <a:off x="1376250"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48" name="Google Shape;48;p8"/>
          <p:cNvSpPr txBox="1">
            <a:spLocks noGrp="1"/>
          </p:cNvSpPr>
          <p:nvPr>
            <p:ph type="body" idx="2"/>
          </p:nvPr>
        </p:nvSpPr>
        <p:spPr>
          <a:xfrm>
            <a:off x="5051175"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49" name="Google Shape;49;p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50" name="Google Shape;50;p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pic>
        <p:nvPicPr>
          <p:cNvPr id="53" name="Google Shape;53;p9"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55" name="Google Shape;55;p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311700" y="426408"/>
            <a:ext cx="4308300" cy="10593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58" name="Google Shape;58;p10"/>
          <p:cNvSpPr txBox="1">
            <a:spLocks noGrp="1"/>
          </p:cNvSpPr>
          <p:nvPr>
            <p:ph type="body" idx="1"/>
          </p:nvPr>
        </p:nvSpPr>
        <p:spPr>
          <a:xfrm>
            <a:off x="311700" y="1646230"/>
            <a:ext cx="3350400" cy="2418900"/>
          </a:xfrm>
          <a:prstGeom prst="rect">
            <a:avLst/>
          </a:prstGeom>
        </p:spPr>
        <p:txBody>
          <a:bodyPr spcFirstLastPara="1" wrap="square" lIns="91425" tIns="91425" rIns="91425" bIns="91425" anchor="t" anchorCtr="0">
            <a:noAutofit/>
          </a:bodyPr>
          <a:lstStyle>
            <a:lvl1pPr marL="457200" lvl="0" indent="-304800">
              <a:lnSpc>
                <a:spcPct val="125000"/>
              </a:lnSpc>
              <a:spcBef>
                <a:spcPts val="0"/>
              </a:spcBef>
              <a:spcAft>
                <a:spcPts val="0"/>
              </a:spcAft>
              <a:buSzPts val="1200"/>
              <a:buChar char="●"/>
              <a:defRPr sz="1200"/>
            </a:lvl1pPr>
            <a:lvl2pPr marL="914400" lvl="1" indent="-304800">
              <a:lnSpc>
                <a:spcPct val="125000"/>
              </a:lnSpc>
              <a:spcBef>
                <a:spcPts val="1600"/>
              </a:spcBef>
              <a:spcAft>
                <a:spcPts val="0"/>
              </a:spcAft>
              <a:buSzPts val="1200"/>
              <a:buChar char="○"/>
              <a:defRPr sz="1200"/>
            </a:lvl2pPr>
            <a:lvl3pPr marL="1371600" lvl="2" indent="-304800">
              <a:lnSpc>
                <a:spcPct val="125000"/>
              </a:lnSpc>
              <a:spcBef>
                <a:spcPts val="1600"/>
              </a:spcBef>
              <a:spcAft>
                <a:spcPts val="0"/>
              </a:spcAft>
              <a:buSzPts val="1200"/>
              <a:buChar char="■"/>
              <a:defRPr sz="1200"/>
            </a:lvl3pPr>
            <a:lvl4pPr marL="1828800" lvl="3" indent="-304800">
              <a:lnSpc>
                <a:spcPct val="125000"/>
              </a:lnSpc>
              <a:spcBef>
                <a:spcPts val="1600"/>
              </a:spcBef>
              <a:spcAft>
                <a:spcPts val="0"/>
              </a:spcAft>
              <a:buSzPts val="1200"/>
              <a:buChar char="●"/>
              <a:defRPr sz="1200"/>
            </a:lvl4pPr>
            <a:lvl5pPr marL="2286000" lvl="4" indent="-304800">
              <a:lnSpc>
                <a:spcPct val="125000"/>
              </a:lnSpc>
              <a:spcBef>
                <a:spcPts val="1600"/>
              </a:spcBef>
              <a:spcAft>
                <a:spcPts val="0"/>
              </a:spcAft>
              <a:buSzPts val="1200"/>
              <a:buChar char="○"/>
              <a:defRPr sz="1200"/>
            </a:lvl5pPr>
            <a:lvl6pPr marL="2743200" lvl="5" indent="-304800">
              <a:lnSpc>
                <a:spcPct val="125000"/>
              </a:lnSpc>
              <a:spcBef>
                <a:spcPts val="1600"/>
              </a:spcBef>
              <a:spcAft>
                <a:spcPts val="0"/>
              </a:spcAft>
              <a:buSzPts val="1200"/>
              <a:buChar char="■"/>
              <a:defRPr sz="1200"/>
            </a:lvl6pPr>
            <a:lvl7pPr marL="3200400" lvl="6" indent="-304800">
              <a:lnSpc>
                <a:spcPct val="125000"/>
              </a:lnSpc>
              <a:spcBef>
                <a:spcPts val="1600"/>
              </a:spcBef>
              <a:spcAft>
                <a:spcPts val="0"/>
              </a:spcAft>
              <a:buSzPts val="1200"/>
              <a:buChar char="●"/>
              <a:defRPr sz="1200"/>
            </a:lvl7pPr>
            <a:lvl8pPr marL="3657600" lvl="7" indent="-304800">
              <a:lnSpc>
                <a:spcPct val="125000"/>
              </a:lnSpc>
              <a:spcBef>
                <a:spcPts val="1600"/>
              </a:spcBef>
              <a:spcAft>
                <a:spcPts val="0"/>
              </a:spcAft>
              <a:buSzPts val="1200"/>
              <a:buChar char="○"/>
              <a:defRPr sz="1200"/>
            </a:lvl8pPr>
            <a:lvl9pPr marL="4114800" lvl="8" indent="-304800">
              <a:lnSpc>
                <a:spcPct val="125000"/>
              </a:lnSpc>
              <a:spcBef>
                <a:spcPts val="1600"/>
              </a:spcBef>
              <a:spcAft>
                <a:spcPts val="1600"/>
              </a:spcAft>
              <a:buSzPts val="1200"/>
              <a:buChar char="■"/>
              <a:defRPr sz="1200"/>
            </a:lvl9pPr>
          </a:lstStyle>
          <a:p>
            <a:endParaRPr/>
          </a:p>
        </p:txBody>
      </p:sp>
      <p:pic>
        <p:nvPicPr>
          <p:cNvPr id="59" name="Google Shape;59;p10"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61" name="Google Shape;61;p1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hyperlink" Target="https://soar.wichita.edu/bitstream/handle/10057/21739/d21025_Merriman.pdf" TargetMode="External"/><Relationship Id="rId3" Type="http://schemas.openxmlformats.org/officeDocument/2006/relationships/hyperlink" Target="https://argano.com/insights/articles/dark-factories-opportunities-and-challenges-for-lightsout-manufacturing.html" TargetMode="External"/><Relationship Id="rId7" Type="http://schemas.openxmlformats.org/officeDocument/2006/relationships/hyperlink" Target="https://landing.ai/case-studies/redefining-quality-control-with-ai-powered-visual-inspection-for-manufacturing" TargetMode="External"/><Relationship Id="rId12" Type="http://schemas.openxmlformats.org/officeDocument/2006/relationships/hyperlink" Target="https://www.semiconductors.org"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hyperlink" Target="https://www.grandviewresearch.com/industry-analysis/industry-4-market-report" TargetMode="External"/><Relationship Id="rId11" Type="http://schemas.openxmlformats.org/officeDocument/2006/relationships/hyperlink" Target="https://arxiv.org/abs/1911.11250" TargetMode="External"/><Relationship Id="rId5" Type="http://schemas.openxmlformats.org/officeDocument/2006/relationships/hyperlink" Target="https://www.hks.harvard.edu/faculty-research/policy-topics/health/human-algorithm-approach-approving-medical-devices-could" TargetMode="External"/><Relationship Id="rId10" Type="http://schemas.openxmlformats.org/officeDocument/2006/relationships/hyperlink" Target="https://iot-analytics.com/industry-4-0-and-smart-manufacturing/" TargetMode="External"/><Relationship Id="rId4" Type="http://schemas.openxmlformats.org/officeDocument/2006/relationships/hyperlink" Target="https://evbatterymanufacturing.com/p/honeywell-launches-new-ai-powered-battery-manufacturing-software-reducing-scrap-by-up-to-60" TargetMode="External"/><Relationship Id="rId9" Type="http://schemas.openxmlformats.org/officeDocument/2006/relationships/hyperlink" Target="https://www.mckinsey.com/industries/semiconductors/our-insights/scaling-ai-in-the-sector-that-enables-it-lessons-for-semiconductor-device-maker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07599" y="735743"/>
            <a:ext cx="8265600" cy="19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LG's Optimization of EV Battery Manufacturing</a:t>
            </a:r>
            <a:endParaRPr/>
          </a:p>
        </p:txBody>
      </p:sp>
      <p:sp>
        <p:nvSpPr>
          <p:cNvPr id="121" name="Google Shape;121;p21"/>
          <p:cNvSpPr txBox="1">
            <a:spLocks noGrp="1"/>
          </p:cNvSpPr>
          <p:nvPr>
            <p:ph type="subTitle" idx="1"/>
          </p:nvPr>
        </p:nvSpPr>
        <p:spPr>
          <a:xfrm>
            <a:off x="715400" y="2386375"/>
            <a:ext cx="6926100" cy="7794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3000">
                <a:solidFill>
                  <a:schemeClr val="lt1"/>
                </a:solidFill>
              </a:rPr>
              <a:t>Harnessing Industry 4.0 and AI Vision Solutions</a:t>
            </a:r>
            <a:endParaRPr sz="3000"/>
          </a:p>
        </p:txBody>
      </p:sp>
      <p:sp>
        <p:nvSpPr>
          <p:cNvPr id="122" name="Google Shape;122;p21"/>
          <p:cNvSpPr txBox="1">
            <a:spLocks noGrp="1"/>
          </p:cNvSpPr>
          <p:nvPr>
            <p:ph type="body" idx="2"/>
          </p:nvPr>
        </p:nvSpPr>
        <p:spPr>
          <a:xfrm>
            <a:off x="715400" y="4055500"/>
            <a:ext cx="5197200" cy="6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PRESENTED BY Nora Guo, Yingwei Zhang, Grace Liu, Lulu Jiang</a:t>
            </a:r>
            <a:endParaRPr/>
          </a:p>
          <a:p>
            <a:pPr marL="0" lvl="0" indent="0" algn="l" rtl="0">
              <a:spcBef>
                <a:spcPts val="0"/>
              </a:spcBef>
              <a:spcAft>
                <a:spcPts val="0"/>
              </a:spcAft>
              <a:buNone/>
            </a:pPr>
            <a:r>
              <a:rPr lang="en"/>
              <a:t>12/04/2024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p:nvPr/>
        </p:nvSpPr>
        <p:spPr>
          <a:xfrm>
            <a:off x="511800" y="1070500"/>
            <a:ext cx="8024700" cy="316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dirty="0">
                <a:latin typeface="Montserrat"/>
                <a:ea typeface="Montserrat"/>
                <a:cs typeface="Montserrat"/>
                <a:sym typeface="Montserrat"/>
              </a:rPr>
              <a:t>Through an evaluation of 4.0 technologies, AI Vision Systems and SPC+ were identified as the most effective for addressing critical challenges in EV battery production:</a:t>
            </a:r>
            <a:endParaRPr sz="1200" dirty="0">
              <a:latin typeface="Montserrat"/>
              <a:ea typeface="Montserrat"/>
              <a:cs typeface="Montserrat"/>
              <a:sym typeface="Montserrat"/>
            </a:endParaRPr>
          </a:p>
          <a:p>
            <a:pPr marL="457200" lvl="0" indent="-304800" algn="l" rtl="0">
              <a:lnSpc>
                <a:spcPct val="115000"/>
              </a:lnSpc>
              <a:spcBef>
                <a:spcPts val="1200"/>
              </a:spcBef>
              <a:spcAft>
                <a:spcPts val="0"/>
              </a:spcAft>
              <a:buSzPts val="1200"/>
              <a:buChar char="●"/>
            </a:pPr>
            <a:r>
              <a:rPr lang="en" sz="1200" b="1" dirty="0">
                <a:latin typeface="Montserrat"/>
                <a:ea typeface="Montserrat"/>
                <a:cs typeface="Montserrat"/>
                <a:sym typeface="Montserrat"/>
              </a:rPr>
              <a:t>AI Vision Systems</a:t>
            </a:r>
            <a:r>
              <a:rPr lang="en" sz="1200" dirty="0">
                <a:latin typeface="Montserrat"/>
                <a:ea typeface="Montserrat"/>
                <a:cs typeface="Montserrat"/>
                <a:sym typeface="Montserrat"/>
              </a:rPr>
              <a:t>:</a:t>
            </a:r>
            <a:endParaRPr sz="1200" dirty="0">
              <a:latin typeface="Montserrat"/>
              <a:ea typeface="Montserrat"/>
              <a:cs typeface="Montserrat"/>
              <a:sym typeface="Montserrat"/>
            </a:endParaRPr>
          </a:p>
          <a:p>
            <a:pPr marL="914400" lvl="1"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Real-time defect detection (e.g., welding defects, misaligned components, and surface imperfections).</a:t>
            </a:r>
            <a:endParaRPr sz="1200" dirty="0">
              <a:latin typeface="Montserrat"/>
              <a:ea typeface="Montserrat"/>
              <a:cs typeface="Montserrat"/>
              <a:sym typeface="Montserrat"/>
            </a:endParaRPr>
          </a:p>
          <a:p>
            <a:pPr marL="914400" lvl="1"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Reduces scrap rates by addressing defects before modules are fully assembled.</a:t>
            </a:r>
            <a:endParaRPr sz="1200" dirty="0">
              <a:latin typeface="Montserrat"/>
              <a:ea typeface="Montserrat"/>
              <a:cs typeface="Montserrat"/>
              <a:sym typeface="Montserrat"/>
            </a:endParaRPr>
          </a:p>
          <a:p>
            <a:pPr marL="914400" lvl="1"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Offers high precision, essential for battery safety and performance.</a:t>
            </a:r>
            <a:endParaRPr sz="1200" dirty="0">
              <a:latin typeface="Montserrat"/>
              <a:ea typeface="Montserrat"/>
              <a:cs typeface="Montserrat"/>
              <a:sym typeface="Montserrat"/>
            </a:endParaRPr>
          </a:p>
          <a:p>
            <a:pPr marL="914400" lvl="0" indent="0" algn="l" rtl="0">
              <a:lnSpc>
                <a:spcPct val="115000"/>
              </a:lnSpc>
              <a:spcBef>
                <a:spcPts val="1200"/>
              </a:spcBef>
              <a:spcAft>
                <a:spcPts val="0"/>
              </a:spcAft>
              <a:buNone/>
            </a:pPr>
            <a:endParaRPr sz="1200" dirty="0">
              <a:latin typeface="Montserrat"/>
              <a:ea typeface="Montserrat"/>
              <a:cs typeface="Montserrat"/>
              <a:sym typeface="Montserrat"/>
            </a:endParaRPr>
          </a:p>
          <a:p>
            <a:pPr marL="457200" lvl="0" indent="-304800" algn="l" rtl="0">
              <a:lnSpc>
                <a:spcPct val="115000"/>
              </a:lnSpc>
              <a:spcBef>
                <a:spcPts val="1200"/>
              </a:spcBef>
              <a:spcAft>
                <a:spcPts val="0"/>
              </a:spcAft>
              <a:buSzPts val="1200"/>
              <a:buChar char="●"/>
            </a:pPr>
            <a:r>
              <a:rPr lang="en" sz="1200" b="1" dirty="0">
                <a:latin typeface="Montserrat"/>
                <a:ea typeface="Montserrat"/>
                <a:cs typeface="Montserrat"/>
                <a:sym typeface="Montserrat"/>
              </a:rPr>
              <a:t>SPC+ (Statistical Process Control Plus)</a:t>
            </a:r>
            <a:r>
              <a:rPr lang="en" sz="1200" dirty="0">
                <a:latin typeface="Montserrat"/>
                <a:ea typeface="Montserrat"/>
                <a:cs typeface="Montserrat"/>
                <a:sym typeface="Montserrat"/>
              </a:rPr>
              <a:t>:</a:t>
            </a:r>
            <a:endParaRPr sz="1200" dirty="0">
              <a:latin typeface="Montserrat"/>
              <a:ea typeface="Montserrat"/>
              <a:cs typeface="Montserrat"/>
              <a:sym typeface="Montserrat"/>
            </a:endParaRPr>
          </a:p>
          <a:p>
            <a:pPr marL="914400" lvl="1"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Detect and predicts process variability, ensuring consistent quality.</a:t>
            </a:r>
            <a:endParaRPr sz="1200" dirty="0">
              <a:latin typeface="Montserrat"/>
              <a:ea typeface="Montserrat"/>
              <a:cs typeface="Montserrat"/>
              <a:sym typeface="Montserrat"/>
            </a:endParaRPr>
          </a:p>
          <a:p>
            <a:pPr marL="914400" lvl="1"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Analyzes real-time and historical production data for predictive maintenance.</a:t>
            </a:r>
            <a:endParaRPr sz="1200" dirty="0">
              <a:latin typeface="Montserrat"/>
              <a:ea typeface="Montserrat"/>
              <a:cs typeface="Montserrat"/>
              <a:sym typeface="Montserrat"/>
            </a:endParaRPr>
          </a:p>
          <a:p>
            <a:pPr marL="914400" lvl="1"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Reduces downtime and improves production reliability.</a:t>
            </a:r>
            <a:endParaRPr sz="1200" dirty="0">
              <a:latin typeface="Montserrat"/>
              <a:ea typeface="Montserrat"/>
              <a:cs typeface="Montserrat"/>
              <a:sym typeface="Montserrat"/>
            </a:endParaRPr>
          </a:p>
        </p:txBody>
      </p:sp>
      <p:sp>
        <p:nvSpPr>
          <p:cNvPr id="195" name="Google Shape;195;p30"/>
          <p:cNvSpPr txBox="1">
            <a:spLocks noGrp="1"/>
          </p:cNvSpPr>
          <p:nvPr>
            <p:ph type="title"/>
          </p:nvPr>
        </p:nvSpPr>
        <p:spPr>
          <a:xfrm>
            <a:off x="311700" y="352350"/>
            <a:ext cx="842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Technologies to Focus on</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269575" y="276450"/>
            <a:ext cx="9144000" cy="6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Vision Systems in the Automotive Industry</a:t>
            </a:r>
            <a:endParaRPr sz="2900"/>
          </a:p>
        </p:txBody>
      </p:sp>
      <p:graphicFrame>
        <p:nvGraphicFramePr>
          <p:cNvPr id="201" name="Google Shape;201;p31"/>
          <p:cNvGraphicFramePr/>
          <p:nvPr/>
        </p:nvGraphicFramePr>
        <p:xfrm>
          <a:off x="307800" y="840700"/>
          <a:ext cx="8510575" cy="3722430"/>
        </p:xfrm>
        <a:graphic>
          <a:graphicData uri="http://schemas.openxmlformats.org/drawingml/2006/table">
            <a:tbl>
              <a:tblPr>
                <a:noFill/>
                <a:tableStyleId>{F68D522D-4A29-44F7-A775-BF139614F6B8}</a:tableStyleId>
              </a:tblPr>
              <a:tblGrid>
                <a:gridCol w="1368525">
                  <a:extLst>
                    <a:ext uri="{9D8B030D-6E8A-4147-A177-3AD203B41FA5}">
                      <a16:colId xmlns:a16="http://schemas.microsoft.com/office/drawing/2014/main" val="20000"/>
                    </a:ext>
                  </a:extLst>
                </a:gridCol>
                <a:gridCol w="2152675">
                  <a:extLst>
                    <a:ext uri="{9D8B030D-6E8A-4147-A177-3AD203B41FA5}">
                      <a16:colId xmlns:a16="http://schemas.microsoft.com/office/drawing/2014/main" val="20001"/>
                    </a:ext>
                  </a:extLst>
                </a:gridCol>
                <a:gridCol w="2205075">
                  <a:extLst>
                    <a:ext uri="{9D8B030D-6E8A-4147-A177-3AD203B41FA5}">
                      <a16:colId xmlns:a16="http://schemas.microsoft.com/office/drawing/2014/main" val="20002"/>
                    </a:ext>
                  </a:extLst>
                </a:gridCol>
                <a:gridCol w="2784300">
                  <a:extLst>
                    <a:ext uri="{9D8B030D-6E8A-4147-A177-3AD203B41FA5}">
                      <a16:colId xmlns:a16="http://schemas.microsoft.com/office/drawing/2014/main" val="20003"/>
                    </a:ext>
                  </a:extLst>
                </a:gridCol>
              </a:tblGrid>
              <a:tr h="353925">
                <a:tc>
                  <a:txBody>
                    <a:bodyPr/>
                    <a:lstStyle/>
                    <a:p>
                      <a:pPr marL="0" lvl="0" indent="0" algn="l" rtl="0">
                        <a:spcBef>
                          <a:spcPts val="0"/>
                        </a:spcBef>
                        <a:spcAft>
                          <a:spcPts val="0"/>
                        </a:spcAft>
                        <a:buNone/>
                      </a:pPr>
                      <a:r>
                        <a:rPr lang="en" sz="1200" b="1"/>
                        <a:t>Vision Systems</a:t>
                      </a:r>
                      <a:endParaRPr sz="1200" b="1"/>
                    </a:p>
                  </a:txBody>
                  <a:tcPr marL="91425" marR="91425" marT="91425" marB="91425"/>
                </a:tc>
                <a:tc>
                  <a:txBody>
                    <a:bodyPr/>
                    <a:lstStyle/>
                    <a:p>
                      <a:pPr marL="0" lvl="0" indent="0" algn="l" rtl="0">
                        <a:spcBef>
                          <a:spcPts val="0"/>
                        </a:spcBef>
                        <a:spcAft>
                          <a:spcPts val="0"/>
                        </a:spcAft>
                        <a:buNone/>
                      </a:pPr>
                      <a:r>
                        <a:rPr lang="en" sz="1200" b="1"/>
                        <a:t>Key Features</a:t>
                      </a:r>
                      <a:endParaRPr sz="1200" b="1"/>
                    </a:p>
                  </a:txBody>
                  <a:tcPr marL="91425" marR="91425" marT="91425" marB="91425"/>
                </a:tc>
                <a:tc>
                  <a:txBody>
                    <a:bodyPr/>
                    <a:lstStyle/>
                    <a:p>
                      <a:pPr marL="0" lvl="0" indent="0" algn="l" rtl="0">
                        <a:spcBef>
                          <a:spcPts val="0"/>
                        </a:spcBef>
                        <a:spcAft>
                          <a:spcPts val="0"/>
                        </a:spcAft>
                        <a:buNone/>
                      </a:pPr>
                      <a:r>
                        <a:rPr lang="en" sz="1200" b="1"/>
                        <a:t>Applications</a:t>
                      </a:r>
                      <a:endParaRPr sz="1200" b="1"/>
                    </a:p>
                  </a:txBody>
                  <a:tcPr marL="91425" marR="91425" marT="91425" marB="91425"/>
                </a:tc>
                <a:tc>
                  <a:txBody>
                    <a:bodyPr/>
                    <a:lstStyle/>
                    <a:p>
                      <a:pPr marL="0" lvl="0" indent="0" algn="l" rtl="0">
                        <a:spcBef>
                          <a:spcPts val="0"/>
                        </a:spcBef>
                        <a:spcAft>
                          <a:spcPts val="0"/>
                        </a:spcAft>
                        <a:buNone/>
                      </a:pPr>
                      <a:r>
                        <a:rPr lang="en" sz="1200" b="1"/>
                        <a:t>Examples in Automotive</a:t>
                      </a:r>
                      <a:endParaRPr sz="1200" b="1"/>
                    </a:p>
                  </a:txBody>
                  <a:tcPr marL="91425" marR="91425" marT="91425" marB="91425"/>
                </a:tc>
                <a:extLst>
                  <a:ext uri="{0D108BD9-81ED-4DB2-BD59-A6C34878D82A}">
                    <a16:rowId xmlns:a16="http://schemas.microsoft.com/office/drawing/2014/main" val="10000"/>
                  </a:ext>
                </a:extLst>
              </a:tr>
              <a:tr h="1176075">
                <a:tc>
                  <a:txBody>
                    <a:bodyPr/>
                    <a:lstStyle/>
                    <a:p>
                      <a:pPr marL="0" lvl="0" indent="0" algn="l" rtl="0">
                        <a:spcBef>
                          <a:spcPts val="0"/>
                        </a:spcBef>
                        <a:spcAft>
                          <a:spcPts val="0"/>
                        </a:spcAft>
                        <a:buNone/>
                      </a:pPr>
                      <a:r>
                        <a:rPr lang="en" sz="1200"/>
                        <a:t>Cognex</a:t>
                      </a:r>
                      <a:endParaRPr sz="1200"/>
                    </a:p>
                  </a:txBody>
                  <a:tcPr marL="91425" marR="91425" marT="91425" marB="91425"/>
                </a:tc>
                <a:tc>
                  <a:txBody>
                    <a:bodyPr/>
                    <a:lstStyle/>
                    <a:p>
                      <a:pPr marL="0" lvl="0" indent="0" algn="l" rtl="0">
                        <a:spcBef>
                          <a:spcPts val="0"/>
                        </a:spcBef>
                        <a:spcAft>
                          <a:spcPts val="0"/>
                        </a:spcAft>
                        <a:buNone/>
                      </a:pPr>
                      <a:r>
                        <a:rPr lang="en" sz="1200"/>
                        <a:t>High-precision detection for assembly misalignments and weld defects.</a:t>
                      </a:r>
                      <a:endParaRPr sz="1200"/>
                    </a:p>
                  </a:txBody>
                  <a:tcPr marL="91425" marR="91425" marT="91425" marB="91425"/>
                </a:tc>
                <a:tc>
                  <a:txBody>
                    <a:bodyPr/>
                    <a:lstStyle/>
                    <a:p>
                      <a:pPr marL="0" lvl="0" indent="0" algn="l" rtl="0">
                        <a:spcBef>
                          <a:spcPts val="0"/>
                        </a:spcBef>
                        <a:spcAft>
                          <a:spcPts val="0"/>
                        </a:spcAft>
                        <a:buNone/>
                      </a:pPr>
                      <a:r>
                        <a:rPr lang="en" sz="1200"/>
                        <a:t>Weld inspection, surface defect detection, gap analysis.</a:t>
                      </a:r>
                      <a:endParaRPr sz="1200"/>
                    </a:p>
                  </a:txBody>
                  <a:tcPr marL="91425" marR="91425" marT="91425" marB="91425"/>
                </a:tc>
                <a:tc>
                  <a:txBody>
                    <a:bodyPr/>
                    <a:lstStyle/>
                    <a:p>
                      <a:pPr marL="0" lvl="0" indent="0" algn="l" rtl="0">
                        <a:spcBef>
                          <a:spcPts val="0"/>
                        </a:spcBef>
                        <a:spcAft>
                          <a:spcPts val="0"/>
                        </a:spcAft>
                        <a:buNone/>
                      </a:pPr>
                      <a:r>
                        <a:rPr lang="en" sz="1200"/>
                        <a:t>Detects weld alignment in chassis and frame assemblies.</a:t>
                      </a:r>
                      <a:endParaRPr sz="1200"/>
                    </a:p>
                  </a:txBody>
                  <a:tcPr marL="91425" marR="91425" marT="91425" marB="91425"/>
                </a:tc>
                <a:extLst>
                  <a:ext uri="{0D108BD9-81ED-4DB2-BD59-A6C34878D82A}">
                    <a16:rowId xmlns:a16="http://schemas.microsoft.com/office/drawing/2014/main" val="10001"/>
                  </a:ext>
                </a:extLst>
              </a:tr>
              <a:tr h="1176075">
                <a:tc>
                  <a:txBody>
                    <a:bodyPr/>
                    <a:lstStyle/>
                    <a:p>
                      <a:pPr marL="0" lvl="0" indent="0" algn="l" rtl="0">
                        <a:spcBef>
                          <a:spcPts val="0"/>
                        </a:spcBef>
                        <a:spcAft>
                          <a:spcPts val="0"/>
                        </a:spcAft>
                        <a:buNone/>
                      </a:pPr>
                      <a:r>
                        <a:rPr lang="en" sz="1200"/>
                        <a:t>Keyence</a:t>
                      </a:r>
                      <a:endParaRPr sz="1200"/>
                    </a:p>
                  </a:txBody>
                  <a:tcPr marL="91425" marR="91425" marT="91425" marB="91425"/>
                </a:tc>
                <a:tc>
                  <a:txBody>
                    <a:bodyPr/>
                    <a:lstStyle/>
                    <a:p>
                      <a:pPr marL="0" lvl="0" indent="0" algn="l" rtl="0">
                        <a:spcBef>
                          <a:spcPts val="0"/>
                        </a:spcBef>
                        <a:spcAft>
                          <a:spcPts val="0"/>
                        </a:spcAft>
                        <a:buNone/>
                      </a:pPr>
                      <a:r>
                        <a:rPr lang="en" sz="1200" dirty="0"/>
                        <a:t>Compact, high-speed image processing; 2D and 3D capabilities.</a:t>
                      </a:r>
                      <a:endParaRPr sz="1200" dirty="0"/>
                    </a:p>
                  </a:txBody>
                  <a:tcPr marL="91425" marR="91425" marT="91425" marB="91425"/>
                </a:tc>
                <a:tc>
                  <a:txBody>
                    <a:bodyPr/>
                    <a:lstStyle/>
                    <a:p>
                      <a:pPr marL="0" lvl="0" indent="0" algn="l" rtl="0">
                        <a:spcBef>
                          <a:spcPts val="0"/>
                        </a:spcBef>
                        <a:spcAft>
                          <a:spcPts val="0"/>
                        </a:spcAft>
                        <a:buNone/>
                      </a:pPr>
                      <a:r>
                        <a:rPr lang="en" sz="1200"/>
                        <a:t>Painted surface inspection, scratch detection, dimension measurement.</a:t>
                      </a:r>
                      <a:endParaRPr sz="1200"/>
                    </a:p>
                  </a:txBody>
                  <a:tcPr marL="91425" marR="91425" marT="91425" marB="91425"/>
                </a:tc>
                <a:tc>
                  <a:txBody>
                    <a:bodyPr/>
                    <a:lstStyle/>
                    <a:p>
                      <a:pPr marL="0" lvl="0" indent="0" algn="l" rtl="0">
                        <a:spcBef>
                          <a:spcPts val="0"/>
                        </a:spcBef>
                        <a:spcAft>
                          <a:spcPts val="0"/>
                        </a:spcAft>
                        <a:buNone/>
                      </a:pPr>
                      <a:r>
                        <a:rPr lang="en" sz="1200"/>
                        <a:t>Identifies scratches and inconsistencies on car bodies.</a:t>
                      </a:r>
                      <a:endParaRPr sz="1200"/>
                    </a:p>
                  </a:txBody>
                  <a:tcPr marL="91425" marR="91425" marT="91425" marB="91425"/>
                </a:tc>
                <a:extLst>
                  <a:ext uri="{0D108BD9-81ED-4DB2-BD59-A6C34878D82A}">
                    <a16:rowId xmlns:a16="http://schemas.microsoft.com/office/drawing/2014/main" val="10002"/>
                  </a:ext>
                </a:extLst>
              </a:tr>
              <a:tr h="1004550">
                <a:tc>
                  <a:txBody>
                    <a:bodyPr/>
                    <a:lstStyle/>
                    <a:p>
                      <a:pPr marL="0" lvl="0" indent="0" algn="l" rtl="0">
                        <a:spcBef>
                          <a:spcPts val="0"/>
                        </a:spcBef>
                        <a:spcAft>
                          <a:spcPts val="0"/>
                        </a:spcAft>
                        <a:buNone/>
                      </a:pPr>
                      <a:r>
                        <a:rPr lang="en" sz="1200"/>
                        <a:t>RICOH SC-20</a:t>
                      </a:r>
                      <a:endParaRPr sz="1200"/>
                    </a:p>
                  </a:txBody>
                  <a:tcPr marL="91425" marR="91425" marT="91425" marB="91425"/>
                </a:tc>
                <a:tc>
                  <a:txBody>
                    <a:bodyPr/>
                    <a:lstStyle/>
                    <a:p>
                      <a:pPr marL="0" lvl="0" indent="0" algn="l" rtl="0">
                        <a:lnSpc>
                          <a:spcPct val="115000"/>
                        </a:lnSpc>
                        <a:spcBef>
                          <a:spcPts val="1200"/>
                        </a:spcBef>
                        <a:spcAft>
                          <a:spcPts val="1200"/>
                        </a:spcAft>
                        <a:buNone/>
                      </a:pPr>
                      <a:r>
                        <a:rPr lang="en" sz="1200"/>
                        <a:t>High-resolution 3D imaging, compact design, and real-time analysis. </a:t>
                      </a:r>
                      <a:endParaRPr sz="1200"/>
                    </a:p>
                  </a:txBody>
                  <a:tcPr marL="91425" marR="91425" marT="91425" marB="91425"/>
                </a:tc>
                <a:tc>
                  <a:txBody>
                    <a:bodyPr/>
                    <a:lstStyle/>
                    <a:p>
                      <a:pPr marL="0" lvl="0" indent="0" algn="l" rtl="0">
                        <a:spcBef>
                          <a:spcPts val="0"/>
                        </a:spcBef>
                        <a:spcAft>
                          <a:spcPts val="0"/>
                        </a:spcAft>
                        <a:buNone/>
                      </a:pPr>
                      <a:r>
                        <a:rPr lang="en" sz="1200"/>
                        <a:t>Detection of cell punctures, cracks, and welding defects.</a:t>
                      </a:r>
                      <a:endParaRPr sz="1200"/>
                    </a:p>
                  </a:txBody>
                  <a:tcPr marL="91425" marR="91425" marT="91425" marB="91425"/>
                </a:tc>
                <a:tc>
                  <a:txBody>
                    <a:bodyPr/>
                    <a:lstStyle/>
                    <a:p>
                      <a:pPr marL="0" lvl="0" indent="0" algn="l" rtl="0">
                        <a:spcBef>
                          <a:spcPts val="0"/>
                        </a:spcBef>
                        <a:spcAft>
                          <a:spcPts val="0"/>
                        </a:spcAft>
                        <a:buNone/>
                      </a:pPr>
                      <a:r>
                        <a:rPr lang="en" sz="1200" dirty="0"/>
                        <a:t>Identifies punctures in EV battery cells and monitors weld integrity in module assembly.</a:t>
                      </a:r>
                      <a:endParaRPr sz="1200" dirty="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02" name="Google Shape;202;p31"/>
          <p:cNvGraphicFramePr/>
          <p:nvPr/>
        </p:nvGraphicFramePr>
        <p:xfrm>
          <a:off x="304800" y="304800"/>
          <a:ext cx="208250" cy="396210"/>
        </p:xfrm>
        <a:graphic>
          <a:graphicData uri="http://schemas.openxmlformats.org/drawingml/2006/table">
            <a:tbl>
              <a:tblPr>
                <a:noFill/>
                <a:tableStyleId>{78172A10-36A3-4115-A7D0-AF44045DCBB9}</a:tableStyleId>
              </a:tblPr>
              <a:tblGrid>
                <a:gridCol w="2082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pic>
        <p:nvPicPr>
          <p:cNvPr id="203" name="Google Shape;203;p31"/>
          <p:cNvPicPr preferRelativeResize="0"/>
          <p:nvPr/>
        </p:nvPicPr>
        <p:blipFill>
          <a:blip r:embed="rId3">
            <a:alphaModFix/>
          </a:blip>
          <a:stretch>
            <a:fillRect/>
          </a:stretch>
        </p:blipFill>
        <p:spPr>
          <a:xfrm>
            <a:off x="307800" y="1596299"/>
            <a:ext cx="840550" cy="786200"/>
          </a:xfrm>
          <a:prstGeom prst="rect">
            <a:avLst/>
          </a:prstGeom>
          <a:noFill/>
          <a:ln>
            <a:noFill/>
          </a:ln>
        </p:spPr>
      </p:pic>
      <p:pic>
        <p:nvPicPr>
          <p:cNvPr id="204" name="Google Shape;204;p31"/>
          <p:cNvPicPr preferRelativeResize="0"/>
          <p:nvPr/>
        </p:nvPicPr>
        <p:blipFill>
          <a:blip r:embed="rId4">
            <a:alphaModFix/>
          </a:blip>
          <a:stretch>
            <a:fillRect/>
          </a:stretch>
        </p:blipFill>
        <p:spPr>
          <a:xfrm>
            <a:off x="387350" y="2726900"/>
            <a:ext cx="1047900" cy="831675"/>
          </a:xfrm>
          <a:prstGeom prst="rect">
            <a:avLst/>
          </a:prstGeom>
          <a:noFill/>
          <a:ln>
            <a:noFill/>
          </a:ln>
        </p:spPr>
      </p:pic>
      <p:pic>
        <p:nvPicPr>
          <p:cNvPr id="205" name="Google Shape;205;p31"/>
          <p:cNvPicPr preferRelativeResize="0"/>
          <p:nvPr/>
        </p:nvPicPr>
        <p:blipFill>
          <a:blip r:embed="rId5">
            <a:alphaModFix/>
          </a:blip>
          <a:stretch>
            <a:fillRect/>
          </a:stretch>
        </p:blipFill>
        <p:spPr>
          <a:xfrm>
            <a:off x="323849" y="3902975"/>
            <a:ext cx="1174911" cy="660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322550" y="61050"/>
            <a:ext cx="875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Solving the Issue: Punctured Cells </a:t>
            </a:r>
            <a:endParaRPr sz="3000"/>
          </a:p>
        </p:txBody>
      </p:sp>
      <p:sp>
        <p:nvSpPr>
          <p:cNvPr id="211" name="Google Shape;211;p32"/>
          <p:cNvSpPr txBox="1"/>
          <p:nvPr/>
        </p:nvSpPr>
        <p:spPr>
          <a:xfrm>
            <a:off x="423450" y="633750"/>
            <a:ext cx="8297100" cy="387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200" b="1" dirty="0">
                <a:latin typeface="Montserrat"/>
                <a:ea typeface="Montserrat"/>
                <a:cs typeface="Montserrat"/>
                <a:sym typeface="Montserrat"/>
              </a:rPr>
              <a:t>RICOH SC-20 Vision Solution</a:t>
            </a:r>
            <a:endParaRPr sz="1200" b="1" dirty="0">
              <a:latin typeface="Montserrat"/>
              <a:ea typeface="Montserrat"/>
              <a:cs typeface="Montserrat"/>
              <a:sym typeface="Montserrat"/>
            </a:endParaRPr>
          </a:p>
          <a:p>
            <a:pPr marL="457200" lvl="0" indent="-304800" algn="l" rtl="0">
              <a:lnSpc>
                <a:spcPct val="150000"/>
              </a:lnSpc>
              <a:spcBef>
                <a:spcPts val="200"/>
              </a:spcBef>
              <a:spcAft>
                <a:spcPts val="0"/>
              </a:spcAft>
              <a:buSzPts val="1200"/>
              <a:buFont typeface="Montserrat"/>
              <a:buAutoNum type="arabicPeriod"/>
            </a:pPr>
            <a:r>
              <a:rPr lang="en" sz="1200" b="1" dirty="0">
                <a:latin typeface="Montserrat"/>
                <a:ea typeface="Montserrat"/>
                <a:cs typeface="Montserrat"/>
                <a:sym typeface="Montserrat"/>
              </a:rPr>
              <a:t>High-Resolution 3D Imaging:</a:t>
            </a:r>
            <a:endParaRPr sz="1200" b="1" dirty="0">
              <a:latin typeface="Montserrat"/>
              <a:ea typeface="Montserrat"/>
              <a:cs typeface="Montserrat"/>
              <a:sym typeface="Montserrat"/>
            </a:endParaRPr>
          </a:p>
          <a:p>
            <a:pPr marL="914400" lvl="0"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Utilizes an 8-megapixel CMOS sensor for superior image clarity.</a:t>
            </a:r>
            <a:endParaRPr sz="1200" dirty="0">
              <a:latin typeface="Montserrat"/>
              <a:ea typeface="Montserrat"/>
              <a:cs typeface="Montserrat"/>
              <a:sym typeface="Montserrat"/>
            </a:endParaRPr>
          </a:p>
          <a:p>
            <a:pPr marL="914400" lvl="0"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Detects cracks, punctures, and assembly errors with high precision, ensuring improved quality control.</a:t>
            </a:r>
            <a:endParaRPr sz="1200" dirty="0">
              <a:latin typeface="Montserrat"/>
              <a:ea typeface="Montserrat"/>
              <a:cs typeface="Montserrat"/>
              <a:sym typeface="Montserrat"/>
            </a:endParaRPr>
          </a:p>
          <a:p>
            <a:pPr marL="914400" lvl="0"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Supports texture matching evaluations, ensuring precise inspection of small parts and assembly alignment.</a:t>
            </a:r>
            <a:endParaRPr sz="1200" dirty="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AutoNum type="arabicPeriod"/>
            </a:pPr>
            <a:r>
              <a:rPr lang="en" sz="1200" b="1" dirty="0">
                <a:latin typeface="Montserrat"/>
                <a:ea typeface="Montserrat"/>
                <a:cs typeface="Montserrat"/>
                <a:sym typeface="Montserrat"/>
              </a:rPr>
              <a:t>Automated Defect Detection and Removal:</a:t>
            </a:r>
            <a:endParaRPr sz="1200" b="1" dirty="0">
              <a:latin typeface="Montserrat"/>
              <a:ea typeface="Montserrat"/>
              <a:cs typeface="Montserrat"/>
              <a:sym typeface="Montserrat"/>
            </a:endParaRPr>
          </a:p>
          <a:p>
            <a:pPr marL="914400" lvl="0"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Inspects critical components like battery cells in real-time.</a:t>
            </a:r>
            <a:endParaRPr sz="1200" dirty="0">
              <a:latin typeface="Montserrat"/>
              <a:ea typeface="Montserrat"/>
              <a:cs typeface="Montserrat"/>
              <a:sym typeface="Montserrat"/>
            </a:endParaRPr>
          </a:p>
          <a:p>
            <a:pPr marL="914400" lvl="0"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Detects issues such as missing parts and misaligned assemblies to reduce defects.</a:t>
            </a:r>
            <a:endParaRPr sz="1200" dirty="0">
              <a:latin typeface="Montserrat"/>
              <a:ea typeface="Montserrat"/>
              <a:cs typeface="Montserrat"/>
              <a:sym typeface="Montserrat"/>
            </a:endParaRPr>
          </a:p>
          <a:p>
            <a:pPr marL="914400" lvl="0"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Eliminates reliance on manual visual inspections, saving time and improving consistency.</a:t>
            </a:r>
            <a:endParaRPr sz="1200" dirty="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AutoNum type="arabicPeriod"/>
            </a:pPr>
            <a:r>
              <a:rPr lang="en" sz="1200" b="1" dirty="0">
                <a:latin typeface="Montserrat"/>
                <a:ea typeface="Montserrat"/>
                <a:cs typeface="Montserrat"/>
                <a:sym typeface="Montserrat"/>
              </a:rPr>
              <a:t>Impact:</a:t>
            </a:r>
            <a:endParaRPr sz="1200" b="1" dirty="0">
              <a:latin typeface="Montserrat"/>
              <a:ea typeface="Montserrat"/>
              <a:cs typeface="Montserrat"/>
              <a:sym typeface="Montserrat"/>
            </a:endParaRPr>
          </a:p>
          <a:p>
            <a:pPr marL="914400" lvl="0" indent="-304800" algn="l" rtl="0">
              <a:lnSpc>
                <a:spcPct val="115000"/>
              </a:lnSpc>
              <a:spcBef>
                <a:spcPts val="0"/>
              </a:spcBef>
              <a:spcAft>
                <a:spcPts val="0"/>
              </a:spcAft>
              <a:buSzPts val="1200"/>
              <a:buChar char="●"/>
            </a:pPr>
            <a:r>
              <a:rPr lang="en" sz="1200" b="1" dirty="0">
                <a:latin typeface="Montserrat"/>
                <a:ea typeface="Montserrat"/>
                <a:cs typeface="Montserrat"/>
                <a:sym typeface="Montserrat"/>
              </a:rPr>
              <a:t>Scrap Reduction:</a:t>
            </a:r>
            <a:r>
              <a:rPr lang="en" sz="1200" dirty="0">
                <a:latin typeface="Montserrat"/>
                <a:ea typeface="Montserrat"/>
                <a:cs typeface="Montserrat"/>
                <a:sym typeface="Montserrat"/>
              </a:rPr>
              <a:t> Reduces battery scrap rates significantly, contributing to annual cost savings of over $300,000 for a single production line.</a:t>
            </a:r>
            <a:endParaRPr sz="1200" dirty="0">
              <a:latin typeface="Montserrat"/>
              <a:ea typeface="Montserrat"/>
              <a:cs typeface="Montserrat"/>
              <a:sym typeface="Montserrat"/>
            </a:endParaRPr>
          </a:p>
          <a:p>
            <a:pPr marL="914400" lvl="0" indent="-304800" algn="l" rtl="0">
              <a:lnSpc>
                <a:spcPct val="115000"/>
              </a:lnSpc>
              <a:spcBef>
                <a:spcPts val="0"/>
              </a:spcBef>
              <a:spcAft>
                <a:spcPts val="0"/>
              </a:spcAft>
              <a:buSzPts val="1200"/>
              <a:buChar char="●"/>
            </a:pPr>
            <a:r>
              <a:rPr lang="en" sz="1200" b="1" dirty="0">
                <a:latin typeface="Montserrat"/>
                <a:ea typeface="Montserrat"/>
                <a:cs typeface="Montserrat"/>
                <a:sym typeface="Montserrat"/>
              </a:rPr>
              <a:t>Efficiency Gains: </a:t>
            </a:r>
            <a:r>
              <a:rPr lang="en" sz="1200" dirty="0">
                <a:latin typeface="Montserrat"/>
                <a:ea typeface="Montserrat"/>
                <a:cs typeface="Montserrat"/>
                <a:sym typeface="Montserrat"/>
              </a:rPr>
              <a:t>Streamlines the inspection process, significantly enhancing production flow and reducing delays.</a:t>
            </a:r>
            <a:endParaRPr sz="1200" dirty="0">
              <a:latin typeface="Montserrat"/>
              <a:ea typeface="Montserrat"/>
              <a:cs typeface="Montserrat"/>
              <a:sym typeface="Montserrat"/>
            </a:endParaRPr>
          </a:p>
          <a:p>
            <a:pPr marL="914400" lvl="0" indent="-304800" algn="l" rtl="0">
              <a:lnSpc>
                <a:spcPct val="115000"/>
              </a:lnSpc>
              <a:spcBef>
                <a:spcPts val="0"/>
              </a:spcBef>
              <a:spcAft>
                <a:spcPts val="0"/>
              </a:spcAft>
              <a:buSzPts val="1200"/>
              <a:buChar char="●"/>
            </a:pPr>
            <a:r>
              <a:rPr lang="en" sz="1200" b="1" dirty="0">
                <a:latin typeface="Montserrat"/>
                <a:ea typeface="Montserrat"/>
                <a:cs typeface="Montserrat"/>
                <a:sym typeface="Montserrat"/>
              </a:rPr>
              <a:t>Enhanced Quality:</a:t>
            </a:r>
            <a:r>
              <a:rPr lang="en" sz="1200" dirty="0">
                <a:latin typeface="Montserrat"/>
                <a:ea typeface="Montserrat"/>
                <a:cs typeface="Montserrat"/>
                <a:sym typeface="Montserrat"/>
              </a:rPr>
              <a:t> Improves overall work quality by minimizing errors unlike manual processes.</a:t>
            </a:r>
            <a:endParaRPr sz="1200" dirty="0">
              <a:latin typeface="Montserrat"/>
              <a:ea typeface="Montserrat"/>
              <a:cs typeface="Montserrat"/>
              <a:sym typeface="Montserrat"/>
            </a:endParaRPr>
          </a:p>
          <a:p>
            <a:pPr marL="457200" lvl="0" indent="0" algn="l" rtl="0">
              <a:lnSpc>
                <a:spcPct val="150000"/>
              </a:lnSpc>
              <a:spcBef>
                <a:spcPts val="1200"/>
              </a:spcBef>
              <a:spcAft>
                <a:spcPts val="0"/>
              </a:spcAft>
              <a:buNone/>
            </a:pPr>
            <a:endParaRPr sz="1200" b="1" dirty="0">
              <a:latin typeface="Montserrat"/>
              <a:ea typeface="Montserrat"/>
              <a:cs typeface="Montserrat"/>
              <a:sym typeface="Montserrat"/>
            </a:endParaRPr>
          </a:p>
        </p:txBody>
      </p:sp>
      <p:pic>
        <p:nvPicPr>
          <p:cNvPr id="212" name="Google Shape;212;p32"/>
          <p:cNvPicPr preferRelativeResize="0"/>
          <p:nvPr/>
        </p:nvPicPr>
        <p:blipFill>
          <a:blip r:embed="rId3">
            <a:alphaModFix/>
          </a:blip>
          <a:stretch>
            <a:fillRect/>
          </a:stretch>
        </p:blipFill>
        <p:spPr>
          <a:xfrm>
            <a:off x="7375300" y="772700"/>
            <a:ext cx="1193350" cy="670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p:nvPr/>
        </p:nvSpPr>
        <p:spPr>
          <a:xfrm>
            <a:off x="481550" y="763950"/>
            <a:ext cx="8351400" cy="310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200" b="1">
                <a:latin typeface="Montserrat"/>
                <a:ea typeface="Montserrat"/>
                <a:cs typeface="Montserrat"/>
                <a:sym typeface="Montserrat"/>
              </a:rPr>
              <a:t>SPC+ Integration</a:t>
            </a:r>
            <a:endParaRPr sz="1200" b="1">
              <a:latin typeface="Montserrat"/>
              <a:ea typeface="Montserrat"/>
              <a:cs typeface="Montserrat"/>
              <a:sym typeface="Montserrat"/>
            </a:endParaRPr>
          </a:p>
          <a:p>
            <a:pPr marL="457200" lvl="0" indent="-304800" algn="l" rtl="0">
              <a:lnSpc>
                <a:spcPct val="150000"/>
              </a:lnSpc>
              <a:spcBef>
                <a:spcPts val="200"/>
              </a:spcBef>
              <a:spcAft>
                <a:spcPts val="0"/>
              </a:spcAft>
              <a:buSzPts val="1200"/>
              <a:buAutoNum type="arabicPeriod"/>
            </a:pPr>
            <a:r>
              <a:rPr lang="en" sz="1200" b="1">
                <a:latin typeface="Montserrat"/>
                <a:ea typeface="Montserrat"/>
                <a:cs typeface="Montserrat"/>
                <a:sym typeface="Montserrat"/>
              </a:rPr>
              <a:t>Defect Trend Tracking</a:t>
            </a:r>
            <a:r>
              <a:rPr lang="en" sz="1200">
                <a:latin typeface="Montserrat"/>
                <a:ea typeface="Montserrat"/>
                <a:cs typeface="Montserrat"/>
                <a:sym typeface="Montserrat"/>
              </a:rPr>
              <a:t>:</a:t>
            </a:r>
            <a:endParaRPr sz="1200">
              <a:latin typeface="Montserrat"/>
              <a:ea typeface="Montserrat"/>
              <a:cs typeface="Montserrat"/>
              <a:sym typeface="Montserrat"/>
            </a:endParaRPr>
          </a:p>
          <a:p>
            <a:pPr marL="914400" lvl="1" indent="-304800" algn="l" rtl="0">
              <a:lnSpc>
                <a:spcPct val="150000"/>
              </a:lnSpc>
              <a:spcBef>
                <a:spcPts val="0"/>
              </a:spcBef>
              <a:spcAft>
                <a:spcPts val="0"/>
              </a:spcAft>
              <a:buSzPts val="1200"/>
              <a:buFont typeface="Montserrat"/>
              <a:buChar char="○"/>
            </a:pPr>
            <a:r>
              <a:rPr lang="en" sz="1200">
                <a:latin typeface="Montserrat"/>
                <a:ea typeface="Montserrat"/>
                <a:cs typeface="Montserrat"/>
                <a:sym typeface="Montserrat"/>
              </a:rPr>
              <a:t>Analyzes real-time production data to identify recurring material or handling issues.</a:t>
            </a:r>
            <a:endParaRPr sz="1200">
              <a:latin typeface="Montserrat"/>
              <a:ea typeface="Montserrat"/>
              <a:cs typeface="Montserrat"/>
              <a:sym typeface="Montserrat"/>
            </a:endParaRPr>
          </a:p>
          <a:p>
            <a:pPr marL="914400" lvl="1" indent="-304800" algn="l" rtl="0">
              <a:lnSpc>
                <a:spcPct val="150000"/>
              </a:lnSpc>
              <a:spcBef>
                <a:spcPts val="0"/>
              </a:spcBef>
              <a:spcAft>
                <a:spcPts val="0"/>
              </a:spcAft>
              <a:buSzPts val="1200"/>
              <a:buFont typeface="Montserrat"/>
              <a:buChar char="○"/>
            </a:pPr>
            <a:r>
              <a:rPr lang="en" sz="1200">
                <a:latin typeface="Montserrat"/>
                <a:ea typeface="Montserrat"/>
                <a:cs typeface="Montserrat"/>
                <a:sym typeface="Montserrat"/>
              </a:rPr>
              <a:t>Detects patterns in puncture occurrences, enabling predictive improvements.</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AutoNum type="arabicPeriod"/>
            </a:pPr>
            <a:r>
              <a:rPr lang="en" sz="1200" b="1">
                <a:latin typeface="Montserrat"/>
                <a:ea typeface="Montserrat"/>
                <a:cs typeface="Montserrat"/>
                <a:sym typeface="Montserrat"/>
              </a:rPr>
              <a:t>Process Optimization</a:t>
            </a:r>
            <a:r>
              <a:rPr lang="en" sz="1200">
                <a:latin typeface="Montserrat"/>
                <a:ea typeface="Montserrat"/>
                <a:cs typeface="Montserrat"/>
                <a:sym typeface="Montserrat"/>
              </a:rPr>
              <a:t>:</a:t>
            </a:r>
            <a:endParaRPr sz="1200">
              <a:latin typeface="Montserrat"/>
              <a:ea typeface="Montserrat"/>
              <a:cs typeface="Montserrat"/>
              <a:sym typeface="Montserrat"/>
            </a:endParaRPr>
          </a:p>
          <a:p>
            <a:pPr marL="914400" lvl="1" indent="-304800" algn="l" rtl="0">
              <a:lnSpc>
                <a:spcPct val="150000"/>
              </a:lnSpc>
              <a:spcBef>
                <a:spcPts val="0"/>
              </a:spcBef>
              <a:spcAft>
                <a:spcPts val="0"/>
              </a:spcAft>
              <a:buSzPts val="1200"/>
              <a:buFont typeface="Montserrat"/>
              <a:buChar char="○"/>
            </a:pPr>
            <a:r>
              <a:rPr lang="en" sz="1200">
                <a:latin typeface="Montserrat"/>
                <a:ea typeface="Montserrat"/>
                <a:cs typeface="Montserrat"/>
                <a:sym typeface="Montserrat"/>
              </a:rPr>
              <a:t>Flags early warning signs of process inefficiencies, such as misalignment during welding or inconsistent sealing pressure, reducing risks of defects like punctured cells.</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AutoNum type="arabicPeriod"/>
            </a:pPr>
            <a:r>
              <a:rPr lang="en" sz="1200" b="1">
                <a:latin typeface="Montserrat"/>
                <a:ea typeface="Montserrat"/>
                <a:cs typeface="Montserrat"/>
                <a:sym typeface="Montserrat"/>
              </a:rPr>
              <a:t>Impact</a:t>
            </a:r>
            <a:r>
              <a:rPr lang="en" sz="1200">
                <a:latin typeface="Montserrat"/>
                <a:ea typeface="Montserrat"/>
                <a:cs typeface="Montserrat"/>
                <a:sym typeface="Montserrat"/>
              </a:rPr>
              <a:t>:</a:t>
            </a:r>
            <a:endParaRPr sz="1200">
              <a:latin typeface="Montserrat"/>
              <a:ea typeface="Montserrat"/>
              <a:cs typeface="Montserrat"/>
              <a:sym typeface="Montserrat"/>
            </a:endParaRPr>
          </a:p>
          <a:p>
            <a:pPr marL="914400" lvl="1" indent="-304800" algn="l" rtl="0">
              <a:lnSpc>
                <a:spcPct val="150000"/>
              </a:lnSpc>
              <a:spcBef>
                <a:spcPts val="0"/>
              </a:spcBef>
              <a:spcAft>
                <a:spcPts val="0"/>
              </a:spcAft>
              <a:buSzPts val="1200"/>
              <a:buFont typeface="Montserrat"/>
              <a:buChar char="○"/>
            </a:pPr>
            <a:r>
              <a:rPr lang="en" sz="1200">
                <a:latin typeface="Montserrat"/>
                <a:ea typeface="Montserrat"/>
                <a:cs typeface="Montserrat"/>
                <a:sym typeface="Montserrat"/>
              </a:rPr>
              <a:t>Downtime reduction: From 5 hours/week to 1 hour/week by identifying preventative maintenance opportunities.</a:t>
            </a:r>
            <a:endParaRPr sz="1200">
              <a:latin typeface="Montserrat"/>
              <a:ea typeface="Montserrat"/>
              <a:cs typeface="Montserrat"/>
              <a:sym typeface="Montserrat"/>
            </a:endParaRPr>
          </a:p>
          <a:p>
            <a:pPr marL="914400" lvl="1" indent="-304800" algn="l" rtl="0">
              <a:lnSpc>
                <a:spcPct val="150000"/>
              </a:lnSpc>
              <a:spcBef>
                <a:spcPts val="0"/>
              </a:spcBef>
              <a:spcAft>
                <a:spcPts val="0"/>
              </a:spcAft>
              <a:buSzPts val="1200"/>
              <a:buFont typeface="Montserrat"/>
              <a:buChar char="○"/>
            </a:pPr>
            <a:r>
              <a:rPr lang="en" sz="1200">
                <a:latin typeface="Montserrat"/>
                <a:ea typeface="Montserrat"/>
                <a:cs typeface="Montserrat"/>
                <a:sym typeface="Montserrat"/>
              </a:rPr>
              <a:t>Enhanced process reliability, ensuring consistent quality.</a:t>
            </a:r>
            <a:endParaRPr sz="1200">
              <a:latin typeface="Montserrat"/>
              <a:ea typeface="Montserrat"/>
              <a:cs typeface="Montserrat"/>
              <a:sym typeface="Montserrat"/>
            </a:endParaRPr>
          </a:p>
          <a:p>
            <a:pPr marL="0" lvl="0" indent="0" algn="l" rtl="0">
              <a:spcBef>
                <a:spcPts val="1200"/>
              </a:spcBef>
              <a:spcAft>
                <a:spcPts val="0"/>
              </a:spcAft>
              <a:buNone/>
            </a:pPr>
            <a:endParaRPr sz="1200">
              <a:solidFill>
                <a:srgbClr val="333333"/>
              </a:solidFill>
              <a:latin typeface="Montserrat"/>
              <a:ea typeface="Montserrat"/>
              <a:cs typeface="Montserrat"/>
              <a:sym typeface="Montserrat"/>
            </a:endParaRPr>
          </a:p>
          <a:p>
            <a:pPr marL="0" lvl="0" indent="0" algn="l" rtl="0">
              <a:spcBef>
                <a:spcPts val="0"/>
              </a:spcBef>
              <a:spcAft>
                <a:spcPts val="0"/>
              </a:spcAft>
              <a:buNone/>
            </a:pPr>
            <a:endParaRPr sz="1800">
              <a:solidFill>
                <a:srgbClr val="333333"/>
              </a:solidFill>
              <a:latin typeface="Montserrat"/>
              <a:ea typeface="Montserrat"/>
              <a:cs typeface="Montserrat"/>
              <a:sym typeface="Montserrat"/>
            </a:endParaRPr>
          </a:p>
        </p:txBody>
      </p:sp>
      <p:sp>
        <p:nvSpPr>
          <p:cNvPr id="218" name="Google Shape;218;p33"/>
          <p:cNvSpPr txBox="1">
            <a:spLocks noGrp="1"/>
          </p:cNvSpPr>
          <p:nvPr>
            <p:ph type="title"/>
          </p:nvPr>
        </p:nvSpPr>
        <p:spPr>
          <a:xfrm>
            <a:off x="322550" y="61050"/>
            <a:ext cx="875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Solving the Issue: Punctured Cells </a:t>
            </a:r>
            <a:endParaRPr sz="3000"/>
          </a:p>
        </p:txBody>
      </p:sp>
      <p:pic>
        <p:nvPicPr>
          <p:cNvPr id="219" name="Google Shape;219;p33"/>
          <p:cNvPicPr preferRelativeResize="0"/>
          <p:nvPr/>
        </p:nvPicPr>
        <p:blipFill rotWithShape="1">
          <a:blip r:embed="rId3">
            <a:alphaModFix/>
          </a:blip>
          <a:srcRect l="3913" t="8987" r="1550" b="10112"/>
          <a:stretch/>
        </p:blipFill>
        <p:spPr>
          <a:xfrm>
            <a:off x="2571775" y="3947550"/>
            <a:ext cx="3797926" cy="1063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311700" y="306950"/>
            <a:ext cx="842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Other Issues</a:t>
            </a:r>
            <a:endParaRPr sz="3000"/>
          </a:p>
        </p:txBody>
      </p:sp>
      <p:sp>
        <p:nvSpPr>
          <p:cNvPr id="225" name="Google Shape;225;p34"/>
          <p:cNvSpPr txBox="1"/>
          <p:nvPr/>
        </p:nvSpPr>
        <p:spPr>
          <a:xfrm>
            <a:off x="383550" y="844025"/>
            <a:ext cx="8281200" cy="417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Montserrat"/>
                <a:ea typeface="Montserrat"/>
                <a:cs typeface="Montserrat"/>
                <a:sym typeface="Montserrat"/>
              </a:rPr>
              <a:t>Key Solutions</a:t>
            </a:r>
            <a:endParaRPr sz="1200" b="1">
              <a:latin typeface="Montserrat"/>
              <a:ea typeface="Montserrat"/>
              <a:cs typeface="Montserrat"/>
              <a:sym typeface="Montserrat"/>
            </a:endParaRPr>
          </a:p>
          <a:p>
            <a:pPr marL="0" lvl="0" indent="0" algn="l" rtl="0">
              <a:spcBef>
                <a:spcPts val="0"/>
              </a:spcBef>
              <a:spcAft>
                <a:spcPts val="0"/>
              </a:spcAft>
              <a:buNone/>
            </a:pPr>
            <a:endParaRPr sz="600" b="1">
              <a:latin typeface="Montserrat"/>
              <a:ea typeface="Montserrat"/>
              <a:cs typeface="Montserrat"/>
              <a:sym typeface="Montserrat"/>
            </a:endParaRPr>
          </a:p>
          <a:p>
            <a:pPr marL="0" lvl="0" indent="0" algn="l" rtl="0">
              <a:spcBef>
                <a:spcPts val="0"/>
              </a:spcBef>
              <a:spcAft>
                <a:spcPts val="0"/>
              </a:spcAft>
              <a:buNone/>
            </a:pPr>
            <a:r>
              <a:rPr lang="en" sz="1200" b="1">
                <a:latin typeface="Montserrat"/>
                <a:ea typeface="Montserrat"/>
                <a:cs typeface="Montserrat"/>
                <a:sym typeface="Montserrat"/>
              </a:rPr>
              <a:t>Connector Not Connected to ICB:</a:t>
            </a:r>
            <a:br>
              <a:rPr lang="en" sz="1200">
                <a:latin typeface="Montserrat"/>
                <a:ea typeface="Montserrat"/>
                <a:cs typeface="Montserrat"/>
                <a:sym typeface="Montserrat"/>
              </a:rPr>
            </a:br>
            <a:r>
              <a:rPr lang="en" sz="1200">
                <a:latin typeface="Montserrat"/>
                <a:ea typeface="Montserrat"/>
                <a:cs typeface="Montserrat"/>
                <a:sym typeface="Montserrat"/>
              </a:rPr>
              <a:t>RICOH SC-20 detects insertion depth and misalignment in real time, while SPC+ analyzes defect trends to prevent future issues.</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p>
            <a:pPr marL="0" lvl="0" indent="0" algn="l" rtl="0">
              <a:spcBef>
                <a:spcPts val="0"/>
              </a:spcBef>
              <a:spcAft>
                <a:spcPts val="0"/>
              </a:spcAft>
              <a:buNone/>
            </a:pPr>
            <a:r>
              <a:rPr lang="en" sz="1200" b="1">
                <a:latin typeface="Montserrat"/>
                <a:ea typeface="Montserrat"/>
                <a:cs typeface="Montserrat"/>
                <a:sym typeface="Montserrat"/>
              </a:rPr>
              <a:t>Damaged Thermistor Wires</a:t>
            </a:r>
            <a:r>
              <a:rPr lang="en" sz="1200">
                <a:latin typeface="Montserrat"/>
                <a:ea typeface="Montserrat"/>
                <a:cs typeface="Montserrat"/>
                <a:sym typeface="Montserrat"/>
              </a:rPr>
              <a:t>:</a:t>
            </a:r>
            <a:br>
              <a:rPr lang="en" sz="1200">
                <a:latin typeface="Montserrat"/>
                <a:ea typeface="Montserrat"/>
                <a:cs typeface="Montserrat"/>
                <a:sym typeface="Montserrat"/>
              </a:rPr>
            </a:br>
            <a:r>
              <a:rPr lang="en" sz="1200">
                <a:latin typeface="Montserrat"/>
                <a:ea typeface="Montserrat"/>
                <a:cs typeface="Montserrat"/>
                <a:sym typeface="Montserrat"/>
              </a:rPr>
              <a:t>High-resolution imaging identifies damaged wires, and SPC+ provides maintenance insights for optimizing routing and tension.</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p>
            <a:pPr marL="0" lvl="0" indent="0" algn="l" rtl="0">
              <a:spcBef>
                <a:spcPts val="0"/>
              </a:spcBef>
              <a:spcAft>
                <a:spcPts val="0"/>
              </a:spcAft>
              <a:buNone/>
            </a:pPr>
            <a:r>
              <a:rPr lang="en" sz="1200" b="1">
                <a:latin typeface="Montserrat"/>
                <a:ea typeface="Montserrat"/>
                <a:cs typeface="Montserrat"/>
                <a:sym typeface="Montserrat"/>
              </a:rPr>
              <a:t>Misaligned Cell Welds</a:t>
            </a:r>
            <a:r>
              <a:rPr lang="en" sz="1200">
                <a:latin typeface="Montserrat"/>
                <a:ea typeface="Montserrat"/>
                <a:cs typeface="Montserrat"/>
                <a:sym typeface="Montserrat"/>
              </a:rPr>
              <a:t>:</a:t>
            </a:r>
            <a:br>
              <a:rPr lang="en" sz="1200">
                <a:latin typeface="Montserrat"/>
                <a:ea typeface="Montserrat"/>
                <a:cs typeface="Montserrat"/>
                <a:sym typeface="Montserrat"/>
              </a:rPr>
            </a:br>
            <a:r>
              <a:rPr lang="en" sz="1200">
                <a:latin typeface="Montserrat"/>
                <a:ea typeface="Montserrat"/>
                <a:cs typeface="Montserrat"/>
                <a:sym typeface="Montserrat"/>
              </a:rPr>
              <a:t>RICOH’s 2D imaging detects misaligned welds, and SPC+ analyzes welding data for continuous improvement.</a:t>
            </a:r>
            <a:endParaRPr sz="1200">
              <a:latin typeface="Montserrat"/>
              <a:ea typeface="Montserrat"/>
              <a:cs typeface="Montserrat"/>
              <a:sym typeface="Montserrat"/>
            </a:endParaRPr>
          </a:p>
          <a:p>
            <a:pPr marL="0" lvl="0" indent="0" algn="l" rtl="0">
              <a:lnSpc>
                <a:spcPct val="115000"/>
              </a:lnSpc>
              <a:spcBef>
                <a:spcPts val="1200"/>
              </a:spcBef>
              <a:spcAft>
                <a:spcPts val="0"/>
              </a:spcAft>
              <a:buNone/>
            </a:pPr>
            <a:r>
              <a:rPr lang="en" sz="1200" b="1">
                <a:latin typeface="Montserrat"/>
                <a:ea typeface="Montserrat"/>
                <a:cs typeface="Montserrat"/>
                <a:sym typeface="Montserrat"/>
              </a:rPr>
              <a:t>Integrated Solutions</a:t>
            </a:r>
            <a:endParaRPr sz="1200" b="1">
              <a:latin typeface="Montserrat"/>
              <a:ea typeface="Montserrat"/>
              <a:cs typeface="Montserrat"/>
              <a:sym typeface="Montserrat"/>
            </a:endParaRPr>
          </a:p>
          <a:p>
            <a:pPr marL="0" lvl="0" indent="0" algn="l" rtl="0">
              <a:lnSpc>
                <a:spcPct val="115000"/>
              </a:lnSpc>
              <a:spcBef>
                <a:spcPts val="200"/>
              </a:spcBef>
              <a:spcAft>
                <a:spcPts val="0"/>
              </a:spcAft>
              <a:buNone/>
            </a:pPr>
            <a:endParaRPr sz="600" b="1">
              <a:latin typeface="Montserrat"/>
              <a:ea typeface="Montserrat"/>
              <a:cs typeface="Montserrat"/>
              <a:sym typeface="Montserrat"/>
            </a:endParaRPr>
          </a:p>
          <a:p>
            <a:pPr marL="457200" lvl="0" indent="-304800" algn="l" rtl="0">
              <a:lnSpc>
                <a:spcPct val="115000"/>
              </a:lnSpc>
              <a:spcBef>
                <a:spcPts val="0"/>
              </a:spcBef>
              <a:spcAft>
                <a:spcPts val="0"/>
              </a:spcAft>
              <a:buSzPts val="1200"/>
              <a:buChar char="●"/>
            </a:pPr>
            <a:r>
              <a:rPr lang="en" sz="1200" b="1">
                <a:latin typeface="Montserrat"/>
                <a:ea typeface="Montserrat"/>
                <a:cs typeface="Montserrat"/>
                <a:sym typeface="Montserrat"/>
              </a:rPr>
              <a:t>RICOH SC-20 Vision System</a:t>
            </a:r>
            <a:r>
              <a:rPr lang="en" sz="1200">
                <a:latin typeface="Montserrat"/>
                <a:ea typeface="Montserrat"/>
                <a:cs typeface="Montserrat"/>
                <a:sym typeface="Montserrat"/>
              </a:rPr>
              <a:t>: Detects and prevents defects in connectors, wires, and welds, reducing errors.</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Char char="●"/>
            </a:pPr>
            <a:r>
              <a:rPr lang="en" sz="1200" b="1">
                <a:latin typeface="Montserrat"/>
                <a:ea typeface="Montserrat"/>
                <a:cs typeface="Montserrat"/>
                <a:sym typeface="Montserrat"/>
              </a:rPr>
              <a:t>SPC+ Optimization</a:t>
            </a:r>
            <a:r>
              <a:rPr lang="en" sz="1200">
                <a:latin typeface="Montserrat"/>
                <a:ea typeface="Montserrat"/>
                <a:cs typeface="Montserrat"/>
                <a:sym typeface="Montserrat"/>
              </a:rPr>
              <a:t>: Tracks and resolves defect trends, enhancing production reliability and efficiency.</a:t>
            </a:r>
            <a:endParaRPr sz="1200">
              <a:latin typeface="Montserrat"/>
              <a:ea typeface="Montserrat"/>
              <a:cs typeface="Montserrat"/>
              <a:sym typeface="Montserrat"/>
            </a:endParaRPr>
          </a:p>
          <a:p>
            <a:pPr marL="0" lvl="0" indent="0" algn="l" rtl="0">
              <a:spcBef>
                <a:spcPts val="1200"/>
              </a:spcBef>
              <a:spcAft>
                <a:spcPts val="0"/>
              </a:spcAft>
              <a:buNone/>
            </a:pPr>
            <a:endParaRPr sz="12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1345900" y="333075"/>
            <a:ext cx="6293400" cy="7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Combined Benefits</a:t>
            </a:r>
            <a:endParaRPr sz="3000"/>
          </a:p>
        </p:txBody>
      </p:sp>
      <p:sp>
        <p:nvSpPr>
          <p:cNvPr id="231" name="Google Shape;231;p35"/>
          <p:cNvSpPr txBox="1">
            <a:spLocks noGrp="1"/>
          </p:cNvSpPr>
          <p:nvPr>
            <p:ph type="body" idx="1"/>
          </p:nvPr>
        </p:nvSpPr>
        <p:spPr>
          <a:xfrm>
            <a:off x="476350" y="827100"/>
            <a:ext cx="8032500" cy="21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Integrated Benefits of </a:t>
            </a:r>
            <a:r>
              <a:rPr lang="en">
                <a:solidFill>
                  <a:srgbClr val="000000"/>
                </a:solidFill>
              </a:rPr>
              <a:t>RICOH SC-20</a:t>
            </a:r>
            <a:r>
              <a:rPr lang="en"/>
              <a:t> Vision &amp; SPC+  </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Enables comprehensive defect detection, improving product quality.  </a:t>
            </a:r>
            <a:endParaRPr/>
          </a:p>
          <a:p>
            <a:pPr marL="457200" lvl="0" indent="-304800" algn="l" rtl="0">
              <a:spcBef>
                <a:spcPts val="0"/>
              </a:spcBef>
              <a:spcAft>
                <a:spcPts val="0"/>
              </a:spcAft>
              <a:buSzPts val="1200"/>
              <a:buChar char="●"/>
            </a:pPr>
            <a:r>
              <a:rPr lang="en"/>
              <a:t>Provides dynamic production adjustments, reducing scrap rates and downtime.</a:t>
            </a:r>
            <a:endParaRPr/>
          </a:p>
          <a:p>
            <a:pPr marL="457200" lvl="0" indent="-304800" algn="l" rtl="0">
              <a:spcBef>
                <a:spcPts val="0"/>
              </a:spcBef>
              <a:spcAft>
                <a:spcPts val="0"/>
              </a:spcAft>
              <a:buSzPts val="1200"/>
              <a:buChar char="●"/>
            </a:pPr>
            <a:r>
              <a:rPr lang="en"/>
              <a:t>Annual savings estimated at $300,000 while enhancing overall efficiency.  </a:t>
            </a:r>
            <a:endParaRPr/>
          </a:p>
          <a:p>
            <a:pPr marL="0" lvl="0" indent="0" algn="l" rtl="0">
              <a:spcBef>
                <a:spcPts val="1600"/>
              </a:spcBef>
              <a:spcAft>
                <a:spcPts val="0"/>
              </a:spcAft>
              <a:buNone/>
            </a:pPr>
            <a:r>
              <a:rPr lang="en"/>
              <a:t>An investment of </a:t>
            </a:r>
            <a:r>
              <a:rPr lang="en" b="1"/>
              <a:t>$3,300</a:t>
            </a:r>
            <a:r>
              <a:rPr lang="en"/>
              <a:t> brings significant returns, saving nearly $300,000 annually. By introducing AI vision systems and SPC+, module scrap rates are significantly reduced, production efficiency is improved, and the company's annual savings goals are met.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232" name="Google Shape;232;p35"/>
          <p:cNvGraphicFramePr/>
          <p:nvPr/>
        </p:nvGraphicFramePr>
        <p:xfrm>
          <a:off x="1278200" y="3112800"/>
          <a:ext cx="3982200" cy="1782930"/>
        </p:xfrm>
        <a:graphic>
          <a:graphicData uri="http://schemas.openxmlformats.org/drawingml/2006/table">
            <a:tbl>
              <a:tblPr>
                <a:noFill/>
                <a:tableStyleId>{F68D522D-4A29-44F7-A775-BF139614F6B8}</a:tableStyleId>
              </a:tblPr>
              <a:tblGrid>
                <a:gridCol w="1991100">
                  <a:extLst>
                    <a:ext uri="{9D8B030D-6E8A-4147-A177-3AD203B41FA5}">
                      <a16:colId xmlns:a16="http://schemas.microsoft.com/office/drawing/2014/main" val="20000"/>
                    </a:ext>
                  </a:extLst>
                </a:gridCol>
                <a:gridCol w="1991100">
                  <a:extLst>
                    <a:ext uri="{9D8B030D-6E8A-4147-A177-3AD203B41FA5}">
                      <a16:colId xmlns:a16="http://schemas.microsoft.com/office/drawing/2014/main" val="20001"/>
                    </a:ext>
                  </a:extLst>
                </a:gridCol>
              </a:tblGrid>
              <a:tr h="341900">
                <a:tc>
                  <a:txBody>
                    <a:bodyPr/>
                    <a:lstStyle/>
                    <a:p>
                      <a:pPr marL="0" lvl="0" indent="0" algn="l" rtl="0">
                        <a:spcBef>
                          <a:spcPts val="0"/>
                        </a:spcBef>
                        <a:spcAft>
                          <a:spcPts val="0"/>
                        </a:spcAft>
                        <a:buNone/>
                      </a:pPr>
                      <a:r>
                        <a:rPr lang="en" sz="1200" b="1">
                          <a:latin typeface="Montserrat"/>
                          <a:ea typeface="Montserrat"/>
                          <a:cs typeface="Montserrat"/>
                          <a:sym typeface="Montserrat"/>
                        </a:rPr>
                        <a:t>Item</a:t>
                      </a:r>
                      <a:endParaRPr sz="1200" b="1">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200" b="1">
                          <a:latin typeface="Montserrat"/>
                          <a:ea typeface="Montserrat"/>
                          <a:cs typeface="Montserrat"/>
                          <a:sym typeface="Montserrat"/>
                        </a:rPr>
                        <a:t>Cost (USD)</a:t>
                      </a:r>
                      <a:endParaRPr sz="1200" b="1">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41900">
                <a:tc>
                  <a:txBody>
                    <a:bodyPr/>
                    <a:lstStyle/>
                    <a:p>
                      <a:pPr marL="0" lvl="0" indent="0" algn="l" rtl="0">
                        <a:spcBef>
                          <a:spcPts val="0"/>
                        </a:spcBef>
                        <a:spcAft>
                          <a:spcPts val="0"/>
                        </a:spcAft>
                        <a:buNone/>
                      </a:pPr>
                      <a:r>
                        <a:rPr lang="en" sz="1100">
                          <a:latin typeface="Montserrat"/>
                          <a:ea typeface="Montserrat"/>
                          <a:cs typeface="Montserrat"/>
                          <a:sym typeface="Montserrat"/>
                        </a:rPr>
                        <a:t>RICOH SC-20 Hardware</a:t>
                      </a:r>
                      <a:endParaRPr sz="11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100">
                          <a:latin typeface="Montserrat"/>
                          <a:ea typeface="Montserrat"/>
                          <a:cs typeface="Montserrat"/>
                          <a:sym typeface="Montserrat"/>
                        </a:rPr>
                        <a:t>$2,000</a:t>
                      </a:r>
                      <a:endParaRPr sz="11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41900">
                <a:tc>
                  <a:txBody>
                    <a:bodyPr/>
                    <a:lstStyle/>
                    <a:p>
                      <a:pPr marL="0" lvl="0" indent="0" algn="l" rtl="0">
                        <a:spcBef>
                          <a:spcPts val="0"/>
                        </a:spcBef>
                        <a:spcAft>
                          <a:spcPts val="0"/>
                        </a:spcAft>
                        <a:buNone/>
                      </a:pPr>
                      <a:r>
                        <a:rPr lang="en" sz="1100">
                          <a:latin typeface="Montserrat"/>
                          <a:ea typeface="Montserrat"/>
                          <a:cs typeface="Montserrat"/>
                          <a:sym typeface="Montserrat"/>
                        </a:rPr>
                        <a:t>Accessories and Mounts</a:t>
                      </a:r>
                      <a:endParaRPr sz="11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100">
                          <a:latin typeface="Montserrat"/>
                          <a:ea typeface="Montserrat"/>
                          <a:cs typeface="Montserrat"/>
                          <a:sym typeface="Montserrat"/>
                        </a:rPr>
                        <a:t>$300</a:t>
                      </a:r>
                      <a:endParaRPr sz="11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41900">
                <a:tc>
                  <a:txBody>
                    <a:bodyPr/>
                    <a:lstStyle/>
                    <a:p>
                      <a:pPr marL="0" lvl="0" indent="0" algn="l" rtl="0">
                        <a:spcBef>
                          <a:spcPts val="0"/>
                        </a:spcBef>
                        <a:spcAft>
                          <a:spcPts val="0"/>
                        </a:spcAft>
                        <a:buNone/>
                      </a:pPr>
                      <a:r>
                        <a:rPr lang="en" sz="1100">
                          <a:latin typeface="Montserrat"/>
                          <a:ea typeface="Montserrat"/>
                          <a:cs typeface="Montserrat"/>
                          <a:sym typeface="Montserrat"/>
                        </a:rPr>
                        <a:t>SPC+ Integration</a:t>
                      </a:r>
                      <a:endParaRPr sz="11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100">
                          <a:latin typeface="Montserrat"/>
                          <a:ea typeface="Montserrat"/>
                          <a:cs typeface="Montserrat"/>
                          <a:sym typeface="Montserrat"/>
                        </a:rPr>
                        <a:t>$1,000</a:t>
                      </a:r>
                      <a:endParaRPr sz="11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200" b="1">
                          <a:latin typeface="Montserrat"/>
                          <a:ea typeface="Montserrat"/>
                          <a:cs typeface="Montserrat"/>
                          <a:sym typeface="Montserrat"/>
                        </a:rPr>
                        <a:t>Total</a:t>
                      </a:r>
                      <a:endParaRPr sz="1200" b="1">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200">
                          <a:latin typeface="Montserrat"/>
                          <a:ea typeface="Montserrat"/>
                          <a:cs typeface="Montserrat"/>
                          <a:sym typeface="Montserrat"/>
                        </a:rPr>
                        <a:t>$3,300</a:t>
                      </a:r>
                      <a:endParaRPr sz="12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bl>
          </a:graphicData>
        </a:graphic>
      </p:graphicFrame>
      <p:sp>
        <p:nvSpPr>
          <p:cNvPr id="233" name="Google Shape;233;p35"/>
          <p:cNvSpPr/>
          <p:nvPr/>
        </p:nvSpPr>
        <p:spPr>
          <a:xfrm>
            <a:off x="6066600" y="2831125"/>
            <a:ext cx="3026700" cy="1883700"/>
          </a:xfrm>
          <a:prstGeom prst="cloudCallout">
            <a:avLst>
              <a:gd name="adj1" fmla="val -71529"/>
              <a:gd name="adj2" fmla="val -25892"/>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2200"/>
              <a:buFont typeface="Arial"/>
              <a:buNone/>
            </a:pPr>
            <a:r>
              <a:rPr lang="en" sz="1000" b="1">
                <a:latin typeface="Montserrat"/>
                <a:ea typeface="Montserrat"/>
                <a:cs typeface="Montserrat"/>
                <a:sym typeface="Montserrat"/>
              </a:rPr>
              <a:t>Annual Savings:</a:t>
            </a:r>
            <a:r>
              <a:rPr lang="en" sz="1000">
                <a:latin typeface="Montserrat"/>
                <a:ea typeface="Montserrat"/>
                <a:cs typeface="Montserrat"/>
                <a:sym typeface="Montserrat"/>
              </a:rPr>
              <a:t> $300,000</a:t>
            </a:r>
            <a:endParaRPr sz="1000">
              <a:latin typeface="Montserrat"/>
              <a:ea typeface="Montserrat"/>
              <a:cs typeface="Montserrat"/>
              <a:sym typeface="Montserrat"/>
            </a:endParaRPr>
          </a:p>
          <a:p>
            <a:pPr marL="0" lvl="0" indent="0" algn="ctr" rtl="0">
              <a:spcBef>
                <a:spcPts val="0"/>
              </a:spcBef>
              <a:spcAft>
                <a:spcPts val="0"/>
              </a:spcAft>
              <a:buClr>
                <a:srgbClr val="000000"/>
              </a:buClr>
              <a:buSzPts val="2200"/>
              <a:buFont typeface="Arial"/>
              <a:buNone/>
            </a:pPr>
            <a:r>
              <a:rPr lang="en" sz="1000" b="1">
                <a:latin typeface="Montserrat"/>
                <a:ea typeface="Montserrat"/>
                <a:cs typeface="Montserrat"/>
                <a:sym typeface="Montserrat"/>
              </a:rPr>
              <a:t>Investment Cost:</a:t>
            </a:r>
            <a:r>
              <a:rPr lang="en" sz="1000">
                <a:latin typeface="Montserrat"/>
                <a:ea typeface="Montserrat"/>
                <a:cs typeface="Montserrat"/>
                <a:sym typeface="Montserrat"/>
              </a:rPr>
              <a:t> $3,300</a:t>
            </a:r>
            <a:endParaRPr sz="1000">
              <a:latin typeface="Montserrat"/>
              <a:ea typeface="Montserrat"/>
              <a:cs typeface="Montserrat"/>
              <a:sym typeface="Montserrat"/>
            </a:endParaRPr>
          </a:p>
          <a:p>
            <a:pPr marL="0" lvl="0" indent="0" algn="ctr" rtl="0">
              <a:spcBef>
                <a:spcPts val="0"/>
              </a:spcBef>
              <a:spcAft>
                <a:spcPts val="0"/>
              </a:spcAft>
              <a:buNone/>
            </a:pPr>
            <a:r>
              <a:rPr lang="en" sz="1000" b="1">
                <a:latin typeface="Montserrat"/>
                <a:ea typeface="Montserrat"/>
                <a:cs typeface="Montserrat"/>
                <a:sym typeface="Montserrat"/>
              </a:rPr>
              <a:t>Net Benefit:</a:t>
            </a:r>
            <a:r>
              <a:rPr lang="en" sz="1000">
                <a:latin typeface="Montserrat"/>
                <a:ea typeface="Montserrat"/>
                <a:cs typeface="Montserrat"/>
                <a:sym typeface="Montserrat"/>
              </a:rPr>
              <a:t> $300,000 - $3,300 = $296,700</a:t>
            </a:r>
            <a:endParaRPr sz="1000">
              <a:latin typeface="Montserrat"/>
              <a:ea typeface="Montserrat"/>
              <a:cs typeface="Montserrat"/>
              <a:sym typeface="Montserrat"/>
            </a:endParaRPr>
          </a:p>
          <a:p>
            <a:pPr marL="0" lvl="0" indent="0" algn="ctr" rtl="0">
              <a:spcBef>
                <a:spcPts val="0"/>
              </a:spcBef>
              <a:spcAft>
                <a:spcPts val="0"/>
              </a:spcAft>
              <a:buNone/>
            </a:pPr>
            <a:r>
              <a:rPr lang="en" sz="1000" b="1">
                <a:latin typeface="Montserrat"/>
                <a:ea typeface="Montserrat"/>
                <a:cs typeface="Montserrat"/>
                <a:sym typeface="Montserrat"/>
              </a:rPr>
              <a:t>ROI: </a:t>
            </a:r>
            <a:r>
              <a:rPr lang="en" sz="1000">
                <a:latin typeface="Montserrat"/>
                <a:ea typeface="Montserrat"/>
                <a:cs typeface="Montserrat"/>
                <a:sym typeface="Montserrat"/>
              </a:rPr>
              <a:t>(296,700/3300)*100=8990%</a:t>
            </a:r>
            <a:endParaRPr sz="10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6"/>
          <p:cNvPicPr preferRelativeResize="0"/>
          <p:nvPr/>
        </p:nvPicPr>
        <p:blipFill rotWithShape="1">
          <a:blip r:embed="rId3">
            <a:alphaModFix/>
          </a:blip>
          <a:srcRect l="1058" t="2075"/>
          <a:stretch/>
        </p:blipFill>
        <p:spPr>
          <a:xfrm>
            <a:off x="5823525" y="3002175"/>
            <a:ext cx="3008076" cy="1800350"/>
          </a:xfrm>
          <a:prstGeom prst="rect">
            <a:avLst/>
          </a:prstGeom>
          <a:noFill/>
          <a:ln>
            <a:noFill/>
          </a:ln>
        </p:spPr>
      </p:pic>
      <p:sp>
        <p:nvSpPr>
          <p:cNvPr id="239" name="Google Shape;239;p36"/>
          <p:cNvSpPr txBox="1">
            <a:spLocks noGrp="1"/>
          </p:cNvSpPr>
          <p:nvPr>
            <p:ph type="title"/>
          </p:nvPr>
        </p:nvSpPr>
        <p:spPr>
          <a:xfrm>
            <a:off x="868050" y="330950"/>
            <a:ext cx="7407900" cy="7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Conclusion &amp; Future Outlook  </a:t>
            </a:r>
            <a:endParaRPr sz="3000"/>
          </a:p>
          <a:p>
            <a:pPr marL="0" lvl="0" indent="0" algn="l" rtl="0">
              <a:spcBef>
                <a:spcPts val="0"/>
              </a:spcBef>
              <a:spcAft>
                <a:spcPts val="0"/>
              </a:spcAft>
              <a:buNone/>
            </a:pPr>
            <a:endParaRPr sz="3000"/>
          </a:p>
          <a:p>
            <a:pPr marL="0" lvl="0" indent="0" algn="l" rtl="0">
              <a:spcBef>
                <a:spcPts val="0"/>
              </a:spcBef>
              <a:spcAft>
                <a:spcPts val="0"/>
              </a:spcAft>
              <a:buNone/>
            </a:pPr>
            <a:endParaRPr sz="3000"/>
          </a:p>
        </p:txBody>
      </p:sp>
      <p:sp>
        <p:nvSpPr>
          <p:cNvPr id="240" name="Google Shape;240;p36"/>
          <p:cNvSpPr txBox="1"/>
          <p:nvPr/>
        </p:nvSpPr>
        <p:spPr>
          <a:xfrm>
            <a:off x="407175" y="924075"/>
            <a:ext cx="5259600" cy="365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latin typeface="Montserrat"/>
                <a:ea typeface="Montserrat"/>
                <a:cs typeface="Montserrat"/>
                <a:sym typeface="Montserrat"/>
              </a:rPr>
              <a:t>Global Adoption of Industry 4.0 Technologies</a:t>
            </a:r>
            <a:r>
              <a:rPr lang="en" sz="1200">
                <a:latin typeface="Montserrat"/>
                <a:ea typeface="Montserrat"/>
                <a:cs typeface="Montserrat"/>
                <a:sym typeface="Montserrat"/>
              </a:rPr>
              <a:t>:</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Industry 4.0 market is projected to grow from $210B in 2023 to $310B by 2030, driven by AI, IoT, and automation (Precedence Research, 2023).</a:t>
            </a:r>
            <a:endParaRPr sz="1200">
              <a:latin typeface="Montserrat"/>
              <a:ea typeface="Montserrat"/>
              <a:cs typeface="Montserrat"/>
              <a:sym typeface="Montserrat"/>
            </a:endParaRPr>
          </a:p>
          <a:p>
            <a:pPr marL="0" lvl="0" indent="0" algn="l" rtl="0">
              <a:lnSpc>
                <a:spcPct val="115000"/>
              </a:lnSpc>
              <a:spcBef>
                <a:spcPts val="1200"/>
              </a:spcBef>
              <a:spcAft>
                <a:spcPts val="0"/>
              </a:spcAft>
              <a:buNone/>
            </a:pPr>
            <a:r>
              <a:rPr lang="en" sz="1200" b="1">
                <a:latin typeface="Montserrat"/>
                <a:ea typeface="Montserrat"/>
                <a:cs typeface="Montserrat"/>
                <a:sym typeface="Montserrat"/>
              </a:rPr>
              <a:t>Automotive Industry Growth</a:t>
            </a:r>
            <a:r>
              <a:rPr lang="en" sz="1200">
                <a:latin typeface="Montserrat"/>
                <a:ea typeface="Montserrat"/>
                <a:cs typeface="Montserrat"/>
                <a:sym typeface="Montserrat"/>
              </a:rPr>
              <a:t>:</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Industry 4.0 tools like AI Vision Systems and SPC+ are becoming industry standards for high-precision manufacturing.</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By 2030, it is estimated that 70% of automotive manufacturers will use AI-powered systems for defect detection.</a:t>
            </a:r>
            <a:endParaRPr sz="1200">
              <a:latin typeface="Montserrat"/>
              <a:ea typeface="Montserrat"/>
              <a:cs typeface="Montserrat"/>
              <a:sym typeface="Montserrat"/>
            </a:endParaRPr>
          </a:p>
          <a:p>
            <a:pPr marL="0" lvl="0" indent="0" algn="l" rtl="0">
              <a:lnSpc>
                <a:spcPct val="115000"/>
              </a:lnSpc>
              <a:spcBef>
                <a:spcPts val="1200"/>
              </a:spcBef>
              <a:spcAft>
                <a:spcPts val="0"/>
              </a:spcAft>
              <a:buNone/>
            </a:pPr>
            <a:r>
              <a:rPr lang="en" sz="1200" b="1">
                <a:latin typeface="Montserrat"/>
                <a:ea typeface="Montserrat"/>
                <a:cs typeface="Montserrat"/>
                <a:sym typeface="Montserrat"/>
              </a:rPr>
              <a:t>Industry 5.0:</a:t>
            </a:r>
            <a:endParaRPr sz="1200" b="1">
              <a:latin typeface="Montserrat"/>
              <a:ea typeface="Montserrat"/>
              <a:cs typeface="Montserrat"/>
              <a:sym typeface="Montserrat"/>
            </a:endParaRPr>
          </a:p>
          <a:p>
            <a:pPr marL="457200" lvl="0" indent="-304800" algn="l" rtl="0">
              <a:lnSpc>
                <a:spcPct val="115000"/>
              </a:lnSpc>
              <a:spcBef>
                <a:spcPts val="0"/>
              </a:spcBef>
              <a:spcAft>
                <a:spcPts val="1200"/>
              </a:spcAft>
              <a:buSzPts val="1200"/>
              <a:buFont typeface="Montserrat"/>
              <a:buChar char="●"/>
            </a:pPr>
            <a:r>
              <a:rPr lang="en" sz="1200">
                <a:latin typeface="Montserrat"/>
                <a:ea typeface="Montserrat"/>
                <a:cs typeface="Montserrat"/>
                <a:sym typeface="Montserrat"/>
              </a:rPr>
              <a:t>Industry 5.0 in electric vehicles focuses on human-machine collaboration, customization, sustainability, and worker empowerment.</a:t>
            </a:r>
            <a:endParaRPr sz="1200">
              <a:latin typeface="Montserrat"/>
              <a:ea typeface="Montserrat"/>
              <a:cs typeface="Montserrat"/>
              <a:sym typeface="Montserrat"/>
            </a:endParaRPr>
          </a:p>
        </p:txBody>
      </p:sp>
      <p:pic>
        <p:nvPicPr>
          <p:cNvPr id="241" name="Google Shape;241;p36"/>
          <p:cNvPicPr preferRelativeResize="0"/>
          <p:nvPr/>
        </p:nvPicPr>
        <p:blipFill>
          <a:blip r:embed="rId4">
            <a:alphaModFix/>
          </a:blip>
          <a:stretch>
            <a:fillRect/>
          </a:stretch>
        </p:blipFill>
        <p:spPr>
          <a:xfrm>
            <a:off x="5823525" y="1044650"/>
            <a:ext cx="3008076" cy="1908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p:nvPr/>
        </p:nvSpPr>
        <p:spPr>
          <a:xfrm>
            <a:off x="421350" y="147475"/>
            <a:ext cx="8301300" cy="4229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200" b="1">
                <a:solidFill>
                  <a:schemeClr val="dk1"/>
                </a:solidFill>
              </a:rPr>
              <a:t>References</a:t>
            </a:r>
            <a:endParaRPr sz="900"/>
          </a:p>
          <a:p>
            <a:pPr marL="0" lvl="0" indent="0" algn="l" rtl="0">
              <a:lnSpc>
                <a:spcPct val="115000"/>
              </a:lnSpc>
              <a:spcBef>
                <a:spcPts val="1200"/>
              </a:spcBef>
              <a:spcAft>
                <a:spcPts val="0"/>
              </a:spcAft>
              <a:buNone/>
            </a:pPr>
            <a:r>
              <a:rPr lang="en" sz="900"/>
              <a:t>Argano. (n.d.). </a:t>
            </a:r>
            <a:r>
              <a:rPr lang="en" sz="900" i="1"/>
              <a:t>Opportunities and challenges for lights-out manufacturing</a:t>
            </a:r>
            <a:r>
              <a:rPr lang="en" sz="900"/>
              <a:t>. Retrieved December 7, 2024, from</a:t>
            </a:r>
            <a:r>
              <a:rPr lang="en" sz="900">
                <a:uFill>
                  <a:noFill/>
                </a:uFill>
                <a:hlinkClick r:id="rId3"/>
              </a:rPr>
              <a:t> 						</a:t>
            </a:r>
            <a:r>
              <a:rPr lang="en" sz="900" u="sng">
                <a:solidFill>
                  <a:schemeClr val="hlink"/>
                </a:solidFill>
                <a:hlinkClick r:id="rId3"/>
              </a:rPr>
              <a:t>https://argano.com/insights/articles/dark-factories-opportunities-and-challenges-for-lightsout-manufacturing.html</a:t>
            </a:r>
            <a:endParaRPr sz="900"/>
          </a:p>
          <a:p>
            <a:pPr marL="0" lvl="0" indent="0" algn="l" rtl="0">
              <a:lnSpc>
                <a:spcPct val="115000"/>
              </a:lnSpc>
              <a:spcBef>
                <a:spcPts val="0"/>
              </a:spcBef>
              <a:spcAft>
                <a:spcPts val="0"/>
              </a:spcAft>
              <a:buNone/>
            </a:pPr>
            <a:r>
              <a:rPr lang="en" sz="900"/>
              <a:t>Automotive News. (2024). Defect reduction in EV battery production. Retrieved from automotivenews.com.Boeing Annual Report. (2023). Precision 		manufacturing in aerospace. Retrieved from boeing.com.</a:t>
            </a:r>
            <a:endParaRPr sz="900"/>
          </a:p>
          <a:p>
            <a:pPr marL="0" lvl="0" indent="0" algn="l" rtl="0">
              <a:lnSpc>
                <a:spcPct val="115000"/>
              </a:lnSpc>
              <a:spcBef>
                <a:spcPts val="0"/>
              </a:spcBef>
              <a:spcAft>
                <a:spcPts val="0"/>
              </a:spcAft>
              <a:buNone/>
            </a:pPr>
            <a:r>
              <a:rPr lang="en" sz="900"/>
              <a:t>EV Battery Manufacturing. (n.d.). </a:t>
            </a:r>
            <a:r>
              <a:rPr lang="en" sz="900" i="1"/>
              <a:t>Honeywell launches new AI-powered battery manufacturing software, reducing scrap by up to 60%</a:t>
            </a:r>
            <a:r>
              <a:rPr lang="en" sz="900"/>
              <a:t>. Retrieved December 7, 	2024, from</a:t>
            </a:r>
            <a:r>
              <a:rPr lang="en" sz="900">
                <a:uFill>
                  <a:noFill/>
                </a:uFill>
                <a:hlinkClick r:id="rId4"/>
              </a:rPr>
              <a:t> </a:t>
            </a:r>
            <a:r>
              <a:rPr lang="en" sz="900" u="sng">
                <a:solidFill>
                  <a:schemeClr val="hlink"/>
                </a:solidFill>
                <a:hlinkClick r:id="rId4"/>
              </a:rPr>
              <a:t>https://evbatterymanufacturing.com/p/honeywell-launches-new-ai-powered-battery-manufacturing-software-reducing-scrap-by-up-to-60</a:t>
            </a:r>
            <a:endParaRPr sz="900"/>
          </a:p>
          <a:p>
            <a:pPr marL="0" lvl="0" indent="0" algn="l" rtl="0">
              <a:lnSpc>
                <a:spcPct val="115000"/>
              </a:lnSpc>
              <a:spcBef>
                <a:spcPts val="0"/>
              </a:spcBef>
              <a:spcAft>
                <a:spcPts val="0"/>
              </a:spcAft>
              <a:buNone/>
            </a:pPr>
            <a:r>
              <a:rPr lang="en" sz="900"/>
              <a:t>Food Manufacturing Journal. (2023). AI and SPC in food production quality control. Retrieved from foodmanufacturing.com. </a:t>
            </a:r>
            <a:endParaRPr sz="900"/>
          </a:p>
          <a:p>
            <a:pPr marL="0" lvl="0" indent="0" algn="l" rtl="0">
              <a:lnSpc>
                <a:spcPct val="115000"/>
              </a:lnSpc>
              <a:spcBef>
                <a:spcPts val="0"/>
              </a:spcBef>
              <a:spcAft>
                <a:spcPts val="0"/>
              </a:spcAft>
              <a:buNone/>
            </a:pPr>
            <a:r>
              <a:rPr lang="en" sz="900"/>
              <a:t>Harvard Kennedy School. (n.d.). Human-algorithm approach for approving medical devices could save billions. Retrieved December 7, 2024, from 		</a:t>
            </a:r>
            <a:r>
              <a:rPr lang="en" sz="900" u="sng">
                <a:solidFill>
                  <a:schemeClr val="hlink"/>
                </a:solidFill>
                <a:hlinkClick r:id="rId5"/>
              </a:rPr>
              <a:t>https://www.hks.harvard.edu/faculty-research/policy-topics/health/human-algorithm-approach-approving-medical-devices-could</a:t>
            </a:r>
            <a:r>
              <a:rPr lang="en" sz="900"/>
              <a:t> </a:t>
            </a:r>
            <a:endParaRPr sz="900"/>
          </a:p>
          <a:p>
            <a:pPr marL="0" lvl="0" indent="0" algn="l" rtl="0">
              <a:lnSpc>
                <a:spcPct val="115000"/>
              </a:lnSpc>
              <a:spcBef>
                <a:spcPts val="0"/>
              </a:spcBef>
              <a:spcAft>
                <a:spcPts val="0"/>
              </a:spcAft>
              <a:buNone/>
            </a:pPr>
            <a:r>
              <a:rPr lang="en" sz="900"/>
              <a:t>Harvard Kennedy School. (2024). Economic impacts of AI in medical device manufacturing. Retrieved from hks.harvard.edu.</a:t>
            </a:r>
            <a:endParaRPr sz="900"/>
          </a:p>
          <a:p>
            <a:pPr marL="0" lvl="0" indent="0" algn="l" rtl="0">
              <a:lnSpc>
                <a:spcPct val="115000"/>
              </a:lnSpc>
              <a:spcBef>
                <a:spcPts val="0"/>
              </a:spcBef>
              <a:spcAft>
                <a:spcPts val="0"/>
              </a:spcAft>
              <a:buNone/>
            </a:pPr>
            <a:r>
              <a:rPr lang="en" sz="900"/>
              <a:t>Industry 4.0 market size, share and Growth Report, 2030. Industry 4.0 Market Size, Share And Growth Report, 2030. (n.d.). 					</a:t>
            </a:r>
            <a:r>
              <a:rPr lang="en" sz="900" u="sng">
                <a:solidFill>
                  <a:schemeClr val="hlink"/>
                </a:solidFill>
                <a:hlinkClick r:id="rId6"/>
              </a:rPr>
              <a:t>https://www.grandviewresearch.com/industry-analysis/industry-4-market-report</a:t>
            </a:r>
            <a:r>
              <a:rPr lang="en" sz="900"/>
              <a:t> </a:t>
            </a:r>
            <a:endParaRPr sz="900"/>
          </a:p>
          <a:p>
            <a:pPr marL="0" lvl="0" indent="0" algn="l" rtl="0">
              <a:lnSpc>
                <a:spcPct val="115000"/>
              </a:lnSpc>
              <a:spcBef>
                <a:spcPts val="0"/>
              </a:spcBef>
              <a:spcAft>
                <a:spcPts val="0"/>
              </a:spcAft>
              <a:buNone/>
            </a:pPr>
            <a:r>
              <a:rPr lang="en" sz="900"/>
              <a:t>Landing AI. (n.d.). AI for manufacturing quality control - Visual inspection AI. Retrieved from</a:t>
            </a:r>
            <a:r>
              <a:rPr lang="en" sz="900">
                <a:uFill>
                  <a:noFill/>
                </a:uFill>
                <a:hlinkClick r:id="rId7"/>
              </a:rPr>
              <a:t> 								</a:t>
            </a:r>
            <a:r>
              <a:rPr lang="en" sz="900" u="sng">
                <a:solidFill>
                  <a:schemeClr val="dk1"/>
                </a:solidFill>
                <a:hlinkClick r:id="rId7">
                  <a:extLst>
                    <a:ext uri="{A12FA001-AC4F-418D-AE19-62706E023703}">
                      <ahyp:hlinkClr xmlns:ahyp="http://schemas.microsoft.com/office/drawing/2018/hyperlinkcolor" val="tx"/>
                    </a:ext>
                  </a:extLst>
                </a:hlinkClick>
              </a:rPr>
              <a:t>https://landing.ai/case-studies/redefining-quality-control-with-ai-powered-visual-inspection-for-manufacturing</a:t>
            </a:r>
            <a:endParaRPr sz="900"/>
          </a:p>
          <a:p>
            <a:pPr marL="0" lvl="0" indent="0" algn="l" rtl="0">
              <a:lnSpc>
                <a:spcPct val="115000"/>
              </a:lnSpc>
              <a:spcBef>
                <a:spcPts val="0"/>
              </a:spcBef>
              <a:spcAft>
                <a:spcPts val="0"/>
              </a:spcAft>
              <a:buNone/>
            </a:pPr>
            <a:r>
              <a:rPr lang="en" sz="900"/>
              <a:t>Merriman, K. (2021). Statistical process control implementations within the aviation industry. </a:t>
            </a:r>
            <a:r>
              <a:rPr lang="en" sz="900" i="1"/>
              <a:t>Proceedings of the International Conference on Industrial 		Engineering and Operations Management</a:t>
            </a:r>
            <a:r>
              <a:rPr lang="en" sz="900"/>
              <a:t>. Retrieved from </a:t>
            </a:r>
            <a:r>
              <a:rPr lang="en" sz="900" u="sng">
                <a:solidFill>
                  <a:schemeClr val="hlink"/>
                </a:solidFill>
                <a:hlinkClick r:id="rId8"/>
              </a:rPr>
              <a:t>https://soar.wichita.edu/bitstream/handle/10057/21739/d21025_Merriman.pdf</a:t>
            </a:r>
            <a:endParaRPr sz="900"/>
          </a:p>
          <a:p>
            <a:pPr marL="0" lvl="0" indent="0" algn="l" rtl="0">
              <a:lnSpc>
                <a:spcPct val="115000"/>
              </a:lnSpc>
              <a:spcBef>
                <a:spcPts val="0"/>
              </a:spcBef>
              <a:spcAft>
                <a:spcPts val="0"/>
              </a:spcAft>
              <a:buNone/>
            </a:pPr>
            <a:r>
              <a:rPr lang="en" sz="900"/>
              <a:t>McKinsey &amp; Company. (2020). Scaling AI in the sector that enables it: Lessons for semiconductor device makers. Retrieved from</a:t>
            </a:r>
            <a:r>
              <a:rPr lang="en" sz="900">
                <a:uFill>
                  <a:noFill/>
                </a:uFill>
                <a:hlinkClick r:id="rId9"/>
              </a:rPr>
              <a:t> 				</a:t>
            </a:r>
            <a:r>
              <a:rPr lang="en" sz="900" u="sng">
                <a:solidFill>
                  <a:schemeClr val="hlink"/>
                </a:solidFill>
                <a:hlinkClick r:id="rId9"/>
              </a:rPr>
              <a:t>https://www.mckinsey.com/industries/semiconductors/our-insights/scaling-ai-in-the-sector-that-enables-it-lessons-for-semiconductor-device-makers</a:t>
            </a:r>
            <a:endParaRPr sz="1000"/>
          </a:p>
          <a:p>
            <a:pPr marL="0" lvl="0" indent="0" algn="l" rtl="0">
              <a:lnSpc>
                <a:spcPct val="115000"/>
              </a:lnSpc>
              <a:spcBef>
                <a:spcPts val="0"/>
              </a:spcBef>
              <a:spcAft>
                <a:spcPts val="0"/>
              </a:spcAft>
              <a:buNone/>
            </a:pPr>
            <a:r>
              <a:rPr lang="en" sz="1000" i="1"/>
              <a:t>New market report uncovers 9 disruptive trends and ranks 12 key use cases transforming Smart Manufacturing</a:t>
            </a:r>
            <a:r>
              <a:rPr lang="en" sz="1000"/>
              <a:t>. IoT Analytics. (2024, 		September 26). </a:t>
            </a:r>
            <a:r>
              <a:rPr lang="en" sz="1000" u="sng">
                <a:solidFill>
                  <a:schemeClr val="hlink"/>
                </a:solidFill>
                <a:hlinkClick r:id="rId10"/>
              </a:rPr>
              <a:t>https://iot-analytics.com/industry-4-0-and-smart-manufacturing/</a:t>
            </a:r>
            <a:endParaRPr sz="1000"/>
          </a:p>
          <a:p>
            <a:pPr marL="0" lvl="0" indent="0" algn="l" rtl="0">
              <a:lnSpc>
                <a:spcPct val="115000"/>
              </a:lnSpc>
              <a:spcBef>
                <a:spcPts val="0"/>
              </a:spcBef>
              <a:spcAft>
                <a:spcPts val="0"/>
              </a:spcAft>
              <a:buNone/>
            </a:pPr>
            <a:r>
              <a:rPr lang="en" sz="900"/>
              <a:t>Schlosser, T., Beuth, F., Friedrich, M., &amp; Kowerko, D. (2019). A novel visual fault detection and classification system for semiconductor manufacturing using 	stacked hybrid convolutional neural networks. </a:t>
            </a:r>
            <a:r>
              <a:rPr lang="en" sz="900" i="1"/>
              <a:t>arXiv preprint arXiv:1911.11250</a:t>
            </a:r>
            <a:r>
              <a:rPr lang="en" sz="900"/>
              <a:t>. Retrieved from</a:t>
            </a:r>
            <a:r>
              <a:rPr lang="en" sz="900">
                <a:uFill>
                  <a:noFill/>
                </a:uFill>
                <a:hlinkClick r:id="rId11"/>
              </a:rPr>
              <a:t> </a:t>
            </a:r>
            <a:r>
              <a:rPr lang="en" sz="900" u="sng">
                <a:solidFill>
                  <a:schemeClr val="dk1"/>
                </a:solidFill>
                <a:hlinkClick r:id="rId11">
                  <a:extLst>
                    <a:ext uri="{A12FA001-AC4F-418D-AE19-62706E023703}">
                      <ahyp:hlinkClr xmlns:ahyp="http://schemas.microsoft.com/office/drawing/2018/hyperlinkcolor" val="tx"/>
                    </a:ext>
                  </a:extLst>
                </a:hlinkClick>
              </a:rPr>
              <a:t>https://arxiv.org/abs/1911.11250</a:t>
            </a:r>
            <a:endParaRPr sz="900"/>
          </a:p>
          <a:p>
            <a:pPr marL="0" lvl="0" indent="0" algn="l" rtl="0">
              <a:lnSpc>
                <a:spcPct val="115000"/>
              </a:lnSpc>
              <a:spcBef>
                <a:spcPts val="0"/>
              </a:spcBef>
              <a:spcAft>
                <a:spcPts val="0"/>
              </a:spcAft>
              <a:buNone/>
            </a:pPr>
            <a:r>
              <a:rPr lang="en" sz="900"/>
              <a:t>Semiconductor Industry Association. (2023). </a:t>
            </a:r>
            <a:r>
              <a:rPr lang="en" sz="900" i="1"/>
              <a:t>Trends in semiconductor manufacturing</a:t>
            </a:r>
            <a:r>
              <a:rPr lang="en" sz="900"/>
              <a:t>. Retrieved from</a:t>
            </a:r>
            <a:r>
              <a:rPr lang="en" sz="900">
                <a:uFill>
                  <a:noFill/>
                </a:uFill>
                <a:hlinkClick r:id="rId12"/>
              </a:rPr>
              <a:t> </a:t>
            </a:r>
            <a:r>
              <a:rPr lang="en" sz="900" u="sng">
                <a:solidFill>
                  <a:schemeClr val="hlink"/>
                </a:solidFill>
                <a:hlinkClick r:id="rId12"/>
              </a:rPr>
              <a:t>semiconductors.org</a:t>
            </a:r>
            <a:r>
              <a:rPr lang="en" sz="900"/>
              <a:t>.</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2417850" y="2042107"/>
            <a:ext cx="4308300" cy="10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352350"/>
            <a:ext cx="842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Project Introduction</a:t>
            </a:r>
            <a:endParaRPr sz="3000"/>
          </a:p>
        </p:txBody>
      </p:sp>
      <p:sp>
        <p:nvSpPr>
          <p:cNvPr id="128" name="Google Shape;128;p22"/>
          <p:cNvSpPr txBox="1"/>
          <p:nvPr/>
        </p:nvSpPr>
        <p:spPr>
          <a:xfrm>
            <a:off x="469500" y="1202325"/>
            <a:ext cx="8205000" cy="301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Montserrat"/>
                <a:ea typeface="Montserrat"/>
                <a:cs typeface="Montserrat"/>
                <a:sym typeface="Montserrat"/>
              </a:rPr>
              <a:t>Background:</a:t>
            </a:r>
            <a:endParaRPr sz="1200" b="1">
              <a:latin typeface="Montserrat"/>
              <a:ea typeface="Montserrat"/>
              <a:cs typeface="Montserrat"/>
              <a:sym typeface="Montserrat"/>
            </a:endParaRPr>
          </a:p>
          <a:p>
            <a:pPr marL="0" lvl="0" indent="0" algn="l" rtl="0">
              <a:lnSpc>
                <a:spcPct val="115000"/>
              </a:lnSpc>
              <a:spcBef>
                <a:spcPts val="0"/>
              </a:spcBef>
              <a:spcAft>
                <a:spcPts val="0"/>
              </a:spcAft>
              <a:buNone/>
            </a:pPr>
            <a:r>
              <a:rPr lang="en" sz="1200">
                <a:latin typeface="Montserrat"/>
                <a:ea typeface="Montserrat"/>
                <a:cs typeface="Montserrat"/>
                <a:sym typeface="Montserrat"/>
              </a:rPr>
              <a:t>The growing EV market demands higher battery production efficiency and quality. As a core vehicle component, batteries directly impact range and user experience. However, high scrap rates from defects like assembly errors and welding issues cost manufacturers millions annually. Stricter carbon emission regulations further compel the adoption of greener, more efficient production methods.</a:t>
            </a:r>
            <a:endParaRPr sz="1200">
              <a:latin typeface="Montserrat"/>
              <a:ea typeface="Montserrat"/>
              <a:cs typeface="Montserrat"/>
              <a:sym typeface="Montserrat"/>
            </a:endParaRPr>
          </a:p>
          <a:p>
            <a:pPr marL="0" lvl="0" indent="0" algn="l" rtl="0">
              <a:lnSpc>
                <a:spcPct val="115000"/>
              </a:lnSpc>
              <a:spcBef>
                <a:spcPts val="0"/>
              </a:spcBef>
              <a:spcAft>
                <a:spcPts val="0"/>
              </a:spcAft>
              <a:buNone/>
            </a:pPr>
            <a:endParaRPr sz="1200" b="1">
              <a:latin typeface="Montserrat"/>
              <a:ea typeface="Montserrat"/>
              <a:cs typeface="Montserrat"/>
              <a:sym typeface="Montserrat"/>
            </a:endParaRPr>
          </a:p>
          <a:p>
            <a:pPr marL="0" lvl="0" indent="0" algn="l" rtl="0">
              <a:lnSpc>
                <a:spcPct val="115000"/>
              </a:lnSpc>
              <a:spcBef>
                <a:spcPts val="0"/>
              </a:spcBef>
              <a:spcAft>
                <a:spcPts val="0"/>
              </a:spcAft>
              <a:buNone/>
            </a:pPr>
            <a:r>
              <a:rPr lang="en" sz="1200" b="1">
                <a:latin typeface="Montserrat"/>
                <a:ea typeface="Montserrat"/>
                <a:cs typeface="Montserrat"/>
                <a:sym typeface="Montserrat"/>
              </a:rPr>
              <a:t>Objective</a:t>
            </a:r>
            <a:r>
              <a:rPr lang="en" sz="1200">
                <a:latin typeface="Montserrat"/>
                <a:ea typeface="Montserrat"/>
                <a:cs typeface="Montserrat"/>
                <a:sym typeface="Montserrat"/>
              </a:rPr>
              <a:t>:</a:t>
            </a:r>
            <a:endParaRPr sz="1200">
              <a:latin typeface="Montserrat"/>
              <a:ea typeface="Montserrat"/>
              <a:cs typeface="Montserrat"/>
              <a:sym typeface="Montserrat"/>
            </a:endParaRPr>
          </a:p>
          <a:p>
            <a:pPr marL="0" lvl="0" indent="0" algn="l" rtl="0">
              <a:lnSpc>
                <a:spcPct val="115000"/>
              </a:lnSpc>
              <a:spcBef>
                <a:spcPts val="0"/>
              </a:spcBef>
              <a:spcAft>
                <a:spcPts val="0"/>
              </a:spcAft>
              <a:buNone/>
            </a:pPr>
            <a:r>
              <a:rPr lang="en" sz="1200">
                <a:latin typeface="Montserrat"/>
                <a:ea typeface="Montserrat"/>
                <a:cs typeface="Montserrat"/>
                <a:sym typeface="Montserrat"/>
              </a:rPr>
              <a:t>To optimize EV battery assembly process and quality control by leveraging Industry 4.0 technologies.</a:t>
            </a:r>
            <a:endParaRPr sz="1200">
              <a:latin typeface="Montserrat"/>
              <a:ea typeface="Montserrat"/>
              <a:cs typeface="Montserrat"/>
              <a:sym typeface="Montserrat"/>
            </a:endParaRPr>
          </a:p>
          <a:p>
            <a:pPr marL="0" lvl="0" indent="0" algn="l" rtl="0">
              <a:lnSpc>
                <a:spcPct val="115000"/>
              </a:lnSpc>
              <a:spcBef>
                <a:spcPts val="1200"/>
              </a:spcBef>
              <a:spcAft>
                <a:spcPts val="0"/>
              </a:spcAft>
              <a:buNone/>
            </a:pPr>
            <a:r>
              <a:rPr lang="en" sz="1200" b="1">
                <a:latin typeface="Montserrat"/>
                <a:ea typeface="Montserrat"/>
                <a:cs typeface="Montserrat"/>
                <a:sym typeface="Montserrat"/>
              </a:rPr>
              <a:t>Core Focus</a:t>
            </a:r>
            <a:r>
              <a:rPr lang="en" sz="1200">
                <a:latin typeface="Montserrat"/>
                <a:ea typeface="Montserrat"/>
                <a:cs typeface="Montserrat"/>
                <a:sym typeface="Montserrat"/>
              </a:rPr>
              <a:t>:</a:t>
            </a:r>
            <a:endParaRPr sz="1200">
              <a:latin typeface="Montserrat"/>
              <a:ea typeface="Montserrat"/>
              <a:cs typeface="Montserrat"/>
              <a:sym typeface="Montserrat"/>
            </a:endParaRPr>
          </a:p>
          <a:p>
            <a:pPr marL="0" lvl="0" indent="0" algn="l" rtl="0">
              <a:lnSpc>
                <a:spcPct val="115000"/>
              </a:lnSpc>
              <a:spcBef>
                <a:spcPts val="0"/>
              </a:spcBef>
              <a:spcAft>
                <a:spcPts val="1200"/>
              </a:spcAft>
              <a:buNone/>
            </a:pPr>
            <a:r>
              <a:rPr lang="en" sz="1200">
                <a:latin typeface="Montserrat"/>
                <a:ea typeface="Montserrat"/>
                <a:cs typeface="Montserrat"/>
                <a:sym typeface="Montserrat"/>
              </a:rPr>
              <a:t>To achieve these goals, our focus is on addressing the high scrap rate in battery production, a major contributor to significant cost waste. By identifying and solving critical manufacturing challenges, we aim to implement effective solutions that enhance production efficiency and quality.</a:t>
            </a:r>
            <a:endParaRPr sz="1800">
              <a:solidFill>
                <a:srgbClr val="333333"/>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446563" y="259650"/>
            <a:ext cx="842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What is Industry 4.0?</a:t>
            </a:r>
            <a:endParaRPr sz="3000"/>
          </a:p>
        </p:txBody>
      </p:sp>
      <p:pic>
        <p:nvPicPr>
          <p:cNvPr id="134" name="Google Shape;134;p23"/>
          <p:cNvPicPr preferRelativeResize="0"/>
          <p:nvPr/>
        </p:nvPicPr>
        <p:blipFill rotWithShape="1">
          <a:blip r:embed="rId3">
            <a:alphaModFix/>
          </a:blip>
          <a:srcRect t="13018" b="15766"/>
          <a:stretch/>
        </p:blipFill>
        <p:spPr>
          <a:xfrm>
            <a:off x="875275" y="1347575"/>
            <a:ext cx="7567476" cy="1681425"/>
          </a:xfrm>
          <a:prstGeom prst="rect">
            <a:avLst/>
          </a:prstGeom>
          <a:noFill/>
          <a:ln>
            <a:noFill/>
          </a:ln>
        </p:spPr>
      </p:pic>
      <p:sp>
        <p:nvSpPr>
          <p:cNvPr id="135" name="Google Shape;135;p23"/>
          <p:cNvSpPr txBox="1"/>
          <p:nvPr/>
        </p:nvSpPr>
        <p:spPr>
          <a:xfrm>
            <a:off x="1121350" y="3029000"/>
            <a:ext cx="15849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latin typeface="Montserrat"/>
                <a:ea typeface="Montserrat"/>
                <a:cs typeface="Montserrat"/>
                <a:sym typeface="Montserrat"/>
              </a:rPr>
              <a:t>Internet of Things (IoT) </a:t>
            </a:r>
            <a:endParaRPr sz="900" b="1"/>
          </a:p>
        </p:txBody>
      </p:sp>
      <p:sp>
        <p:nvSpPr>
          <p:cNvPr id="136" name="Google Shape;136;p23"/>
          <p:cNvSpPr txBox="1"/>
          <p:nvPr/>
        </p:nvSpPr>
        <p:spPr>
          <a:xfrm>
            <a:off x="2835875" y="3029000"/>
            <a:ext cx="2409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a:latin typeface="Montserrat"/>
                <a:ea typeface="Montserrat"/>
                <a:cs typeface="Montserrat"/>
                <a:sym typeface="Montserrat"/>
              </a:rPr>
              <a:t>Artificial Intelligence (AI) </a:t>
            </a:r>
            <a:endParaRPr sz="900" b="1">
              <a:solidFill>
                <a:srgbClr val="333333"/>
              </a:solidFill>
              <a:latin typeface="Montserrat"/>
              <a:ea typeface="Montserrat"/>
              <a:cs typeface="Montserrat"/>
              <a:sym typeface="Montserrat"/>
            </a:endParaRPr>
          </a:p>
        </p:txBody>
      </p:sp>
      <p:sp>
        <p:nvSpPr>
          <p:cNvPr id="137" name="Google Shape;137;p23"/>
          <p:cNvSpPr txBox="1"/>
          <p:nvPr/>
        </p:nvSpPr>
        <p:spPr>
          <a:xfrm>
            <a:off x="764050" y="947375"/>
            <a:ext cx="626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Four Core Technologies (Relevant to EV Battery Production)</a:t>
            </a:r>
            <a:endParaRPr/>
          </a:p>
        </p:txBody>
      </p:sp>
      <p:sp>
        <p:nvSpPr>
          <p:cNvPr id="138" name="Google Shape;138;p23"/>
          <p:cNvSpPr txBox="1"/>
          <p:nvPr/>
        </p:nvSpPr>
        <p:spPr>
          <a:xfrm>
            <a:off x="4615250" y="3029000"/>
            <a:ext cx="2168700" cy="74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a:latin typeface="Montserrat"/>
                <a:ea typeface="Montserrat"/>
                <a:cs typeface="Montserrat"/>
                <a:sym typeface="Montserrat"/>
              </a:rPr>
              <a:t>Augmented Reality (AR) </a:t>
            </a:r>
            <a:endParaRPr sz="900" b="1">
              <a:solidFill>
                <a:srgbClr val="333333"/>
              </a:solidFill>
              <a:latin typeface="Montserrat"/>
              <a:ea typeface="Montserrat"/>
              <a:cs typeface="Montserrat"/>
              <a:sym typeface="Montserrat"/>
            </a:endParaRPr>
          </a:p>
        </p:txBody>
      </p:sp>
      <p:sp>
        <p:nvSpPr>
          <p:cNvPr id="139" name="Google Shape;139;p23"/>
          <p:cNvSpPr txBox="1"/>
          <p:nvPr/>
        </p:nvSpPr>
        <p:spPr>
          <a:xfrm>
            <a:off x="6283425" y="3029000"/>
            <a:ext cx="2168700" cy="32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a:latin typeface="Montserrat"/>
                <a:ea typeface="Montserrat"/>
                <a:cs typeface="Montserrat"/>
                <a:sym typeface="Montserrat"/>
              </a:rPr>
              <a:t>Big Data and Cloud Computing</a:t>
            </a:r>
            <a:endParaRPr sz="900" b="1">
              <a:solidFill>
                <a:srgbClr val="333333"/>
              </a:solidFill>
              <a:latin typeface="Montserrat"/>
              <a:ea typeface="Montserrat"/>
              <a:cs typeface="Montserrat"/>
              <a:sym typeface="Montserrat"/>
            </a:endParaRPr>
          </a:p>
        </p:txBody>
      </p:sp>
      <p:sp>
        <p:nvSpPr>
          <p:cNvPr id="140" name="Google Shape;140;p23"/>
          <p:cNvSpPr txBox="1"/>
          <p:nvPr/>
        </p:nvSpPr>
        <p:spPr>
          <a:xfrm>
            <a:off x="1121350" y="3451525"/>
            <a:ext cx="7289400" cy="1160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200" b="1">
                <a:latin typeface="Montserrat"/>
                <a:ea typeface="Montserrat"/>
                <a:cs typeface="Montserrat"/>
                <a:sym typeface="Montserrat"/>
              </a:rPr>
              <a:t>Why Industry 4.0 for EV Battery Manufacturing?</a:t>
            </a:r>
            <a:endParaRPr sz="1200" b="1">
              <a:latin typeface="Montserrat"/>
              <a:ea typeface="Montserrat"/>
              <a:cs typeface="Montserrat"/>
              <a:sym typeface="Montserrat"/>
            </a:endParaRPr>
          </a:p>
          <a:p>
            <a:pPr marL="457200" lvl="0" indent="-304800" algn="l" rtl="0">
              <a:lnSpc>
                <a:spcPct val="115000"/>
              </a:lnSpc>
              <a:spcBef>
                <a:spcPts val="1200"/>
              </a:spcBef>
              <a:spcAft>
                <a:spcPts val="0"/>
              </a:spcAft>
              <a:buSzPts val="1200"/>
              <a:buFont typeface="Montserrat"/>
              <a:buChar char="●"/>
            </a:pPr>
            <a:r>
              <a:rPr lang="en" sz="1200">
                <a:latin typeface="Montserrat"/>
                <a:ea typeface="Montserrat"/>
                <a:cs typeface="Montserrat"/>
                <a:sym typeface="Montserrat"/>
              </a:rPr>
              <a:t>Reduces high scrap rates caused by defects.</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Enhances process reliability and quality control.</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Provides scalable, cost-effective solutions for high-precision manufacturing.</a:t>
            </a:r>
            <a:endParaRPr sz="12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p:nvPr/>
        </p:nvSpPr>
        <p:spPr>
          <a:xfrm>
            <a:off x="407175" y="1457950"/>
            <a:ext cx="4777200" cy="300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latin typeface="Montserrat"/>
                <a:ea typeface="Montserrat"/>
                <a:cs typeface="Montserrat"/>
                <a:sym typeface="Montserrat"/>
              </a:rPr>
              <a:t>Adoption Trends</a:t>
            </a:r>
            <a:endParaRPr sz="1200" b="1">
              <a:latin typeface="Montserrat"/>
              <a:ea typeface="Montserrat"/>
              <a:cs typeface="Montserrat"/>
              <a:sym typeface="Montserrat"/>
            </a:endParaRPr>
          </a:p>
          <a:p>
            <a:pPr marL="457200" lvl="0" indent="-304800" algn="l" rtl="0">
              <a:spcBef>
                <a:spcPts val="200"/>
              </a:spcBef>
              <a:spcAft>
                <a:spcPts val="0"/>
              </a:spcAft>
              <a:buSzPts val="1200"/>
              <a:buFont typeface="Montserrat"/>
              <a:buChar char="●"/>
            </a:pPr>
            <a:r>
              <a:rPr lang="en" sz="1200">
                <a:latin typeface="Montserrat"/>
                <a:ea typeface="Montserrat"/>
                <a:cs typeface="Montserrat"/>
                <a:sym typeface="Montserrat"/>
              </a:rPr>
              <a:t>The global Industry 4.0 market grew from $47 billion in 2017 to $310 billion in 2023, with a compound annual growth rate (CAGR) of 37%.</a:t>
            </a:r>
            <a:endParaRPr sz="120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n" sz="1200">
                <a:latin typeface="Montserrat"/>
                <a:ea typeface="Montserrat"/>
                <a:cs typeface="Montserrat"/>
                <a:sym typeface="Montserrat"/>
              </a:rPr>
              <a:t>Key growth areas include Connected Industry Building Blocks (e.g., IoT-enabled devices) and supporting technologies like AI, machine learning, and robotics.</a:t>
            </a:r>
            <a:endParaRPr sz="120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n" sz="1200">
                <a:latin typeface="Montserrat"/>
                <a:ea typeface="Montserrat"/>
                <a:cs typeface="Montserrat"/>
                <a:sym typeface="Montserrat"/>
              </a:rPr>
              <a:t>This surge highlights the increasing reliance on smart manufacturing tools for scalability and sustainability.</a:t>
            </a:r>
            <a:endParaRPr sz="1200">
              <a:latin typeface="Montserrat"/>
              <a:ea typeface="Montserrat"/>
              <a:cs typeface="Montserrat"/>
              <a:sym typeface="Montserrat"/>
            </a:endParaRPr>
          </a:p>
          <a:p>
            <a:pPr marL="457200" lvl="0" indent="-304800" algn="l" rtl="0">
              <a:spcBef>
                <a:spcPts val="0"/>
              </a:spcBef>
              <a:spcAft>
                <a:spcPts val="0"/>
              </a:spcAft>
              <a:buSzPts val="1200"/>
              <a:buChar char="●"/>
            </a:pPr>
            <a:r>
              <a:rPr lang="en" sz="1200">
                <a:latin typeface="Montserrat"/>
                <a:ea typeface="Montserrat"/>
                <a:cs typeface="Montserrat"/>
                <a:sym typeface="Montserrat"/>
              </a:rPr>
              <a:t>Manufacturers utilizing Industry 4.0 technologies report a 25% increase in production efficiency and a 30% reduction in downtime, showcasing the impact of smart automation and real-time data analytics (PwC, 2023).</a:t>
            </a:r>
            <a:endParaRPr sz="1200">
              <a:latin typeface="Montserrat"/>
              <a:ea typeface="Montserrat"/>
              <a:cs typeface="Montserrat"/>
              <a:sym typeface="Montserrat"/>
            </a:endParaRPr>
          </a:p>
        </p:txBody>
      </p:sp>
      <p:sp>
        <p:nvSpPr>
          <p:cNvPr id="146" name="Google Shape;146;p24"/>
          <p:cNvSpPr txBox="1">
            <a:spLocks noGrp="1"/>
          </p:cNvSpPr>
          <p:nvPr>
            <p:ph type="title"/>
          </p:nvPr>
        </p:nvSpPr>
        <p:spPr>
          <a:xfrm>
            <a:off x="311700" y="389400"/>
            <a:ext cx="8424900" cy="11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Current Industry 4.0 Manufacturing Trends</a:t>
            </a:r>
            <a:endParaRPr sz="3000"/>
          </a:p>
        </p:txBody>
      </p:sp>
      <p:pic>
        <p:nvPicPr>
          <p:cNvPr id="147" name="Google Shape;147;p24"/>
          <p:cNvPicPr preferRelativeResize="0"/>
          <p:nvPr/>
        </p:nvPicPr>
        <p:blipFill>
          <a:blip r:embed="rId3">
            <a:alphaModFix/>
          </a:blip>
          <a:stretch>
            <a:fillRect/>
          </a:stretch>
        </p:blipFill>
        <p:spPr>
          <a:xfrm>
            <a:off x="5391775" y="1828788"/>
            <a:ext cx="3458878" cy="2280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p:nvPr/>
        </p:nvSpPr>
        <p:spPr>
          <a:xfrm>
            <a:off x="240650" y="1621800"/>
            <a:ext cx="6751200" cy="353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Montserrat"/>
                <a:ea typeface="Montserrat"/>
                <a:cs typeface="Montserrat"/>
                <a:sym typeface="Montserrat"/>
              </a:rPr>
              <a:t>Medical Devices </a:t>
            </a:r>
            <a:endParaRPr sz="1200" b="1">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n" sz="1200" b="1">
                <a:latin typeface="Montserrat"/>
                <a:ea typeface="Montserrat"/>
                <a:cs typeface="Montserrat"/>
                <a:sym typeface="Montserrat"/>
              </a:rPr>
              <a:t>Challenge</a:t>
            </a:r>
            <a:r>
              <a:rPr lang="en" sz="1200">
                <a:latin typeface="Montserrat"/>
                <a:ea typeface="Montserrat"/>
                <a:cs typeface="Montserrat"/>
                <a:sym typeface="Montserrat"/>
              </a:rPr>
              <a:t>: High precision required for component assembly.</a:t>
            </a:r>
            <a:endParaRPr sz="1200" b="1">
              <a:latin typeface="Montserrat"/>
              <a:ea typeface="Montserrat"/>
              <a:cs typeface="Montserrat"/>
              <a:sym typeface="Montserrat"/>
            </a:endParaRPr>
          </a:p>
          <a:p>
            <a:pPr marL="457200" lvl="0" indent="-304800" algn="l" rtl="0">
              <a:lnSpc>
                <a:spcPct val="115000"/>
              </a:lnSpc>
              <a:spcBef>
                <a:spcPts val="0"/>
              </a:spcBef>
              <a:spcAft>
                <a:spcPts val="0"/>
              </a:spcAft>
              <a:buSzPts val="1200"/>
              <a:buChar char="●"/>
            </a:pPr>
            <a:r>
              <a:rPr lang="en" sz="1200" b="1">
                <a:latin typeface="Montserrat"/>
                <a:ea typeface="Montserrat"/>
                <a:cs typeface="Montserrat"/>
                <a:sym typeface="Montserrat"/>
              </a:rPr>
              <a:t>Solution</a:t>
            </a:r>
            <a:r>
              <a:rPr lang="en" sz="1200">
                <a:latin typeface="Montserrat"/>
                <a:ea typeface="Montserrat"/>
                <a:cs typeface="Montserrat"/>
                <a:sym typeface="Montserrat"/>
              </a:rPr>
              <a:t>: AI and SPC+ reduced assembly errors, achieving 98% precision rates.</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Char char="●"/>
            </a:pPr>
            <a:r>
              <a:rPr lang="en" sz="1200" b="1">
                <a:latin typeface="Montserrat"/>
                <a:ea typeface="Montserrat"/>
                <a:cs typeface="Montserrat"/>
                <a:sym typeface="Montserrat"/>
              </a:rPr>
              <a:t>Impact</a:t>
            </a:r>
            <a:r>
              <a:rPr lang="en" sz="1200">
                <a:latin typeface="Montserrat"/>
                <a:ea typeface="Montserrat"/>
                <a:cs typeface="Montserrat"/>
                <a:sym typeface="Montserrat"/>
              </a:rPr>
              <a:t>: Significant decrease in product recalls, saving $1.2M annually.</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a:latin typeface="Montserrat"/>
                <a:ea typeface="Montserrat"/>
                <a:cs typeface="Montserrat"/>
                <a:sym typeface="Montserrat"/>
              </a:rPr>
              <a:t>Human-algorithm approach that reduced medical device recall rates by nearly 39%, resulting in annual savings of up to $2.9 billion </a:t>
            </a:r>
            <a:r>
              <a:rPr lang="en" sz="1200">
                <a:solidFill>
                  <a:schemeClr val="dk2"/>
                </a:solidFill>
                <a:latin typeface="Montserrat"/>
                <a:ea typeface="Montserrat"/>
                <a:cs typeface="Montserrat"/>
                <a:sym typeface="Montserrat"/>
              </a:rPr>
              <a:t>(Harvard Kennedy School, 2024)</a:t>
            </a:r>
            <a:r>
              <a:rPr lang="en" sz="1200">
                <a:latin typeface="Montserrat"/>
                <a:ea typeface="Montserrat"/>
                <a:cs typeface="Montserrat"/>
                <a:sym typeface="Montserrat"/>
              </a:rPr>
              <a:t>.</a:t>
            </a:r>
            <a:endParaRPr sz="1200">
              <a:latin typeface="Montserrat"/>
              <a:ea typeface="Montserrat"/>
              <a:cs typeface="Montserrat"/>
              <a:sym typeface="Montserrat"/>
            </a:endParaRPr>
          </a:p>
          <a:p>
            <a:pPr marL="0" lvl="0" indent="0" algn="l" rtl="0">
              <a:lnSpc>
                <a:spcPct val="115000"/>
              </a:lnSpc>
              <a:spcBef>
                <a:spcPts val="1200"/>
              </a:spcBef>
              <a:spcAft>
                <a:spcPts val="0"/>
              </a:spcAft>
              <a:buNone/>
            </a:pPr>
            <a:r>
              <a:rPr lang="en" sz="1200" b="1">
                <a:latin typeface="Montserrat"/>
                <a:ea typeface="Montserrat"/>
                <a:cs typeface="Montserrat"/>
                <a:sym typeface="Montserrat"/>
              </a:rPr>
              <a:t>Semiconductor Manufacturing – AI Vision Systems (Schlosser et al., 2019)</a:t>
            </a:r>
            <a:endParaRPr sz="1200" b="1">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b="1">
                <a:latin typeface="Montserrat"/>
                <a:ea typeface="Montserrat"/>
                <a:cs typeface="Montserrat"/>
                <a:sym typeface="Montserrat"/>
              </a:rPr>
              <a:t>Challenge</a:t>
            </a:r>
            <a:r>
              <a:rPr lang="en" sz="1200">
                <a:latin typeface="Montserrat"/>
                <a:ea typeface="Montserrat"/>
                <a:cs typeface="Montserrat"/>
                <a:sym typeface="Montserrat"/>
              </a:rPr>
              <a:t>: Detect microscopic defects on wafers.</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b="1">
                <a:latin typeface="Montserrat"/>
                <a:ea typeface="Montserrat"/>
                <a:cs typeface="Montserrat"/>
                <a:sym typeface="Montserrat"/>
              </a:rPr>
              <a:t>Solution</a:t>
            </a:r>
            <a:r>
              <a:rPr lang="en" sz="1200">
                <a:latin typeface="Montserrat"/>
                <a:ea typeface="Montserrat"/>
                <a:cs typeface="Montserrat"/>
                <a:sym typeface="Montserrat"/>
              </a:rPr>
              <a:t>: AI Vision Systems identified scratches and misalignments with 95% accuracy.</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b="1">
                <a:latin typeface="Montserrat"/>
                <a:ea typeface="Montserrat"/>
                <a:cs typeface="Montserrat"/>
                <a:sym typeface="Montserrat"/>
              </a:rPr>
              <a:t>Impact</a:t>
            </a:r>
            <a:r>
              <a:rPr lang="en" sz="1200">
                <a:latin typeface="Montserrat"/>
                <a:ea typeface="Montserrat"/>
                <a:cs typeface="Montserrat"/>
                <a:sym typeface="Montserrat"/>
              </a:rPr>
              <a:t>: Reduced inspection time by 40% and defect rates by 25%.</a:t>
            </a:r>
            <a:endParaRPr sz="1200" b="1">
              <a:latin typeface="Montserrat"/>
              <a:ea typeface="Montserrat"/>
              <a:cs typeface="Montserrat"/>
              <a:sym typeface="Montserrat"/>
            </a:endParaRPr>
          </a:p>
          <a:p>
            <a:pPr marL="457200" lvl="0" indent="0" algn="l" rtl="0">
              <a:lnSpc>
                <a:spcPct val="115000"/>
              </a:lnSpc>
              <a:spcBef>
                <a:spcPts val="1200"/>
              </a:spcBef>
              <a:spcAft>
                <a:spcPts val="0"/>
              </a:spcAft>
              <a:buNone/>
            </a:pPr>
            <a:endParaRPr sz="1200">
              <a:latin typeface="Montserrat"/>
              <a:ea typeface="Montserrat"/>
              <a:cs typeface="Montserrat"/>
              <a:sym typeface="Montserrat"/>
            </a:endParaRPr>
          </a:p>
          <a:p>
            <a:pPr marL="0" lvl="0" indent="0" algn="l" rtl="0">
              <a:lnSpc>
                <a:spcPct val="115000"/>
              </a:lnSpc>
              <a:spcBef>
                <a:spcPts val="1200"/>
              </a:spcBef>
              <a:spcAft>
                <a:spcPts val="0"/>
              </a:spcAft>
              <a:buNone/>
            </a:pPr>
            <a:endParaRPr sz="1200">
              <a:latin typeface="Montserrat"/>
              <a:ea typeface="Montserrat"/>
              <a:cs typeface="Montserrat"/>
              <a:sym typeface="Montserrat"/>
            </a:endParaRPr>
          </a:p>
        </p:txBody>
      </p:sp>
      <p:sp>
        <p:nvSpPr>
          <p:cNvPr id="153" name="Google Shape;153;p25"/>
          <p:cNvSpPr txBox="1"/>
          <p:nvPr/>
        </p:nvSpPr>
        <p:spPr>
          <a:xfrm>
            <a:off x="204800" y="1221600"/>
            <a:ext cx="682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Comparison of other high precision manufacturing industries.</a:t>
            </a:r>
            <a:endParaRPr>
              <a:latin typeface="Montserrat"/>
              <a:ea typeface="Montserrat"/>
              <a:cs typeface="Montserrat"/>
              <a:sym typeface="Montserrat"/>
            </a:endParaRPr>
          </a:p>
        </p:txBody>
      </p:sp>
      <p:sp>
        <p:nvSpPr>
          <p:cNvPr id="154" name="Google Shape;154;p25"/>
          <p:cNvSpPr txBox="1">
            <a:spLocks noGrp="1"/>
          </p:cNvSpPr>
          <p:nvPr>
            <p:ph type="title"/>
          </p:nvPr>
        </p:nvSpPr>
        <p:spPr>
          <a:xfrm>
            <a:off x="311700" y="389400"/>
            <a:ext cx="8424900" cy="9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Applications of Industry 4.0 in Manufacturing</a:t>
            </a:r>
            <a:endParaRPr sz="3000"/>
          </a:p>
        </p:txBody>
      </p:sp>
      <p:pic>
        <p:nvPicPr>
          <p:cNvPr id="155" name="Google Shape;155;p25"/>
          <p:cNvPicPr preferRelativeResize="0"/>
          <p:nvPr/>
        </p:nvPicPr>
        <p:blipFill>
          <a:blip r:embed="rId3">
            <a:alphaModFix/>
          </a:blip>
          <a:stretch>
            <a:fillRect/>
          </a:stretch>
        </p:blipFill>
        <p:spPr>
          <a:xfrm>
            <a:off x="6983422" y="1493225"/>
            <a:ext cx="1966750" cy="1308775"/>
          </a:xfrm>
          <a:prstGeom prst="rect">
            <a:avLst/>
          </a:prstGeom>
          <a:noFill/>
          <a:ln>
            <a:noFill/>
          </a:ln>
        </p:spPr>
      </p:pic>
      <p:pic>
        <p:nvPicPr>
          <p:cNvPr id="156" name="Google Shape;156;p25"/>
          <p:cNvPicPr preferRelativeResize="0"/>
          <p:nvPr/>
        </p:nvPicPr>
        <p:blipFill>
          <a:blip r:embed="rId4">
            <a:alphaModFix/>
          </a:blip>
          <a:stretch>
            <a:fillRect/>
          </a:stretch>
        </p:blipFill>
        <p:spPr>
          <a:xfrm>
            <a:off x="6983425" y="3314900"/>
            <a:ext cx="1966750" cy="109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389400"/>
            <a:ext cx="8424900" cy="11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Applications of Industry 4.0 in Manufacturing</a:t>
            </a:r>
            <a:endParaRPr sz="3000"/>
          </a:p>
        </p:txBody>
      </p:sp>
      <p:pic>
        <p:nvPicPr>
          <p:cNvPr id="162" name="Google Shape;162;p26"/>
          <p:cNvPicPr preferRelativeResize="0"/>
          <p:nvPr/>
        </p:nvPicPr>
        <p:blipFill>
          <a:blip r:embed="rId3">
            <a:alphaModFix/>
          </a:blip>
          <a:stretch>
            <a:fillRect/>
          </a:stretch>
        </p:blipFill>
        <p:spPr>
          <a:xfrm>
            <a:off x="7060900" y="1616200"/>
            <a:ext cx="1857875" cy="1040385"/>
          </a:xfrm>
          <a:prstGeom prst="rect">
            <a:avLst/>
          </a:prstGeom>
          <a:noFill/>
          <a:ln>
            <a:noFill/>
          </a:ln>
        </p:spPr>
      </p:pic>
      <p:sp>
        <p:nvSpPr>
          <p:cNvPr id="163" name="Google Shape;163;p26"/>
          <p:cNvSpPr txBox="1"/>
          <p:nvPr/>
        </p:nvSpPr>
        <p:spPr>
          <a:xfrm>
            <a:off x="311700" y="1183350"/>
            <a:ext cx="6898200" cy="350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latin typeface="Montserrat"/>
                <a:ea typeface="Montserrat"/>
                <a:cs typeface="Montserrat"/>
                <a:sym typeface="Montserrat"/>
              </a:rPr>
              <a:t>Automotive Industry</a:t>
            </a:r>
            <a:endParaRPr sz="1200" b="1">
              <a:latin typeface="Montserrat"/>
              <a:ea typeface="Montserrat"/>
              <a:cs typeface="Montserrat"/>
              <a:sym typeface="Montserrat"/>
            </a:endParaRPr>
          </a:p>
          <a:p>
            <a:pPr marL="457200" lvl="0" indent="-304800" algn="l" rtl="0">
              <a:lnSpc>
                <a:spcPct val="115000"/>
              </a:lnSpc>
              <a:spcBef>
                <a:spcPts val="200"/>
              </a:spcBef>
              <a:spcAft>
                <a:spcPts val="0"/>
              </a:spcAft>
              <a:buSzPts val="1200"/>
              <a:buChar char="●"/>
            </a:pPr>
            <a:r>
              <a:rPr lang="en" sz="1200" b="1">
                <a:latin typeface="Montserrat"/>
                <a:ea typeface="Montserrat"/>
                <a:cs typeface="Montserrat"/>
                <a:sym typeface="Montserrat"/>
              </a:rPr>
              <a:t>Challenge</a:t>
            </a:r>
            <a:r>
              <a:rPr lang="en" sz="1200">
                <a:latin typeface="Montserrat"/>
                <a:ea typeface="Montserrat"/>
                <a:cs typeface="Montserrat"/>
                <a:sym typeface="Montserrat"/>
              </a:rPr>
              <a:t>: High scrap rates due to welding defects in EV batteries.</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Char char="●"/>
            </a:pPr>
            <a:r>
              <a:rPr lang="en" sz="1200" b="1">
                <a:latin typeface="Montserrat"/>
                <a:ea typeface="Montserrat"/>
                <a:cs typeface="Montserrat"/>
                <a:sym typeface="Montserrat"/>
              </a:rPr>
              <a:t>Solution</a:t>
            </a:r>
            <a:r>
              <a:rPr lang="en" sz="1200">
                <a:latin typeface="Montserrat"/>
                <a:ea typeface="Montserrat"/>
                <a:cs typeface="Montserrat"/>
                <a:sym typeface="Montserrat"/>
              </a:rPr>
              <a:t>: AI vision systems like RICOH SC-20 detect weld misalignments and defects in real-time, while SPC+ tracks defect trends and optimizes welding parameters.</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Char char="●"/>
            </a:pPr>
            <a:r>
              <a:rPr lang="en" sz="1200" b="1">
                <a:latin typeface="Montserrat"/>
                <a:ea typeface="Montserrat"/>
                <a:cs typeface="Montserrat"/>
                <a:sym typeface="Montserrat"/>
              </a:rPr>
              <a:t>Impact</a:t>
            </a:r>
            <a:r>
              <a:rPr lang="en" sz="1200">
                <a:latin typeface="Montserrat"/>
                <a:ea typeface="Montserrat"/>
                <a:cs typeface="Montserrat"/>
                <a:sym typeface="Montserrat"/>
              </a:rPr>
              <a:t>: Scrap rates reduced by 40%, saving $3M annually. Downtime decreased from 5 hours/week to 1 hour/week, boosting productivity (Automotive News, 2024)</a:t>
            </a:r>
            <a:endParaRPr sz="1200">
              <a:latin typeface="Montserrat"/>
              <a:ea typeface="Montserrat"/>
              <a:cs typeface="Montserrat"/>
              <a:sym typeface="Montserrat"/>
            </a:endParaRPr>
          </a:p>
          <a:p>
            <a:pPr marL="457200" lvl="0" indent="0" algn="l" rtl="0">
              <a:lnSpc>
                <a:spcPct val="115000"/>
              </a:lnSpc>
              <a:spcBef>
                <a:spcPts val="0"/>
              </a:spcBef>
              <a:spcAft>
                <a:spcPts val="0"/>
              </a:spcAft>
              <a:buNone/>
            </a:pPr>
            <a:endParaRPr sz="600">
              <a:latin typeface="Montserrat"/>
              <a:ea typeface="Montserrat"/>
              <a:cs typeface="Montserrat"/>
              <a:sym typeface="Montserrat"/>
            </a:endParaRPr>
          </a:p>
          <a:p>
            <a:pPr marL="0" lvl="0" indent="0" algn="l" rtl="0">
              <a:lnSpc>
                <a:spcPct val="115000"/>
              </a:lnSpc>
              <a:spcBef>
                <a:spcPts val="0"/>
              </a:spcBef>
              <a:spcAft>
                <a:spcPts val="0"/>
              </a:spcAft>
              <a:buNone/>
            </a:pPr>
            <a:r>
              <a:rPr lang="en" sz="1200" b="1">
                <a:latin typeface="Montserrat"/>
                <a:ea typeface="Montserrat"/>
                <a:cs typeface="Montserrat"/>
                <a:sym typeface="Montserrat"/>
              </a:rPr>
              <a:t>Watchmaking and Precision Instruments</a:t>
            </a:r>
            <a:endParaRPr sz="1200" b="1">
              <a:latin typeface="Montserrat"/>
              <a:ea typeface="Montserrat"/>
              <a:cs typeface="Montserrat"/>
              <a:sym typeface="Montserrat"/>
            </a:endParaRPr>
          </a:p>
          <a:p>
            <a:pPr marL="457200" lvl="0" indent="-304800" algn="l" rtl="0">
              <a:lnSpc>
                <a:spcPct val="115000"/>
              </a:lnSpc>
              <a:spcBef>
                <a:spcPts val="200"/>
              </a:spcBef>
              <a:spcAft>
                <a:spcPts val="0"/>
              </a:spcAft>
              <a:buSzPts val="1200"/>
              <a:buChar char="●"/>
            </a:pPr>
            <a:r>
              <a:rPr lang="en" sz="1200" b="1">
                <a:latin typeface="Montserrat"/>
                <a:ea typeface="Montserrat"/>
                <a:cs typeface="Montserrat"/>
                <a:sym typeface="Montserrat"/>
              </a:rPr>
              <a:t>Challenge</a:t>
            </a:r>
            <a:r>
              <a:rPr lang="en" sz="1200">
                <a:latin typeface="Montserrat"/>
                <a:ea typeface="Montserrat"/>
                <a:cs typeface="Montserrat"/>
                <a:sym typeface="Montserrat"/>
              </a:rPr>
              <a:t>: Micrometer-level accuracy needed for intricate components like gears and springs.</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Char char="●"/>
            </a:pPr>
            <a:r>
              <a:rPr lang="en" sz="1200" b="1">
                <a:latin typeface="Montserrat"/>
                <a:ea typeface="Montserrat"/>
                <a:cs typeface="Montserrat"/>
                <a:sym typeface="Montserrat"/>
              </a:rPr>
              <a:t>Solution</a:t>
            </a:r>
            <a:r>
              <a:rPr lang="en" sz="1200">
                <a:latin typeface="Montserrat"/>
                <a:ea typeface="Montserrat"/>
                <a:cs typeface="Montserrat"/>
                <a:sym typeface="Montserrat"/>
              </a:rPr>
              <a:t>: AI vision systems combined with SPC+ ensure micrometer-level accuracy by inspecting intricate components for defects and optimizing production processes in real time.</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Char char="●"/>
            </a:pPr>
            <a:r>
              <a:rPr lang="en" sz="1200" b="1">
                <a:latin typeface="Montserrat"/>
                <a:ea typeface="Montserrat"/>
                <a:cs typeface="Montserrat"/>
                <a:sym typeface="Montserrat"/>
              </a:rPr>
              <a:t>Impact</a:t>
            </a:r>
            <a:r>
              <a:rPr lang="en" sz="1200">
                <a:latin typeface="Montserrat"/>
                <a:ea typeface="Montserrat"/>
                <a:cs typeface="Montserrat"/>
                <a:sym typeface="Montserrat"/>
              </a:rPr>
              <a:t>: Enhanced durability and performance, increasing product lifespan by 20% and sales by $500M (Swiss Watchmaking Federation, 2023).</a:t>
            </a:r>
            <a:endParaRPr sz="1200">
              <a:latin typeface="Montserrat"/>
              <a:ea typeface="Montserrat"/>
              <a:cs typeface="Montserrat"/>
              <a:sym typeface="Montserrat"/>
            </a:endParaRPr>
          </a:p>
        </p:txBody>
      </p:sp>
      <p:pic>
        <p:nvPicPr>
          <p:cNvPr id="164" name="Google Shape;164;p26"/>
          <p:cNvPicPr preferRelativeResize="0"/>
          <p:nvPr/>
        </p:nvPicPr>
        <p:blipFill>
          <a:blip r:embed="rId4">
            <a:alphaModFix/>
          </a:blip>
          <a:stretch>
            <a:fillRect/>
          </a:stretch>
        </p:blipFill>
        <p:spPr>
          <a:xfrm>
            <a:off x="7060902" y="3433100"/>
            <a:ext cx="1857874" cy="10450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94800"/>
            <a:ext cx="8424900" cy="11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Applications of Industry 4.0 in Manufacturing</a:t>
            </a:r>
            <a:endParaRPr sz="3000"/>
          </a:p>
        </p:txBody>
      </p:sp>
      <p:sp>
        <p:nvSpPr>
          <p:cNvPr id="170" name="Google Shape;170;p27"/>
          <p:cNvSpPr txBox="1"/>
          <p:nvPr/>
        </p:nvSpPr>
        <p:spPr>
          <a:xfrm>
            <a:off x="311700" y="1126925"/>
            <a:ext cx="5968200" cy="294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500"/>
              </a:spcBef>
              <a:spcAft>
                <a:spcPts val="0"/>
              </a:spcAft>
              <a:buNone/>
            </a:pPr>
            <a:r>
              <a:rPr lang="en" sz="1200" b="1">
                <a:latin typeface="Montserrat"/>
                <a:ea typeface="Montserrat"/>
                <a:cs typeface="Montserrat"/>
                <a:sym typeface="Montserrat"/>
              </a:rPr>
              <a:t>Aerospace Assembly – SPC+ (Merriman, 2021)</a:t>
            </a:r>
            <a:endParaRPr sz="1200" b="1">
              <a:latin typeface="Montserrat"/>
              <a:ea typeface="Montserrat"/>
              <a:cs typeface="Montserrat"/>
              <a:sym typeface="Montserrat"/>
            </a:endParaRPr>
          </a:p>
          <a:p>
            <a:pPr marL="457200" lvl="0" indent="-304800" algn="l" rtl="0">
              <a:lnSpc>
                <a:spcPct val="115000"/>
              </a:lnSpc>
              <a:spcBef>
                <a:spcPts val="500"/>
              </a:spcBef>
              <a:spcAft>
                <a:spcPts val="0"/>
              </a:spcAft>
              <a:buSzPts val="1200"/>
              <a:buFont typeface="Montserrat"/>
              <a:buChar char="●"/>
            </a:pPr>
            <a:r>
              <a:rPr lang="en" sz="1200" b="1">
                <a:latin typeface="Montserrat"/>
                <a:ea typeface="Montserrat"/>
                <a:cs typeface="Montserrat"/>
                <a:sym typeface="Montserrat"/>
              </a:rPr>
              <a:t>Challenge</a:t>
            </a:r>
            <a:r>
              <a:rPr lang="en" sz="1200">
                <a:latin typeface="Montserrat"/>
                <a:ea typeface="Montserrat"/>
                <a:cs typeface="Montserrat"/>
                <a:sym typeface="Montserrat"/>
              </a:rPr>
              <a:t>: Ensure precision in aircraft component assembly.</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b="1">
                <a:latin typeface="Montserrat"/>
                <a:ea typeface="Montserrat"/>
                <a:cs typeface="Montserrat"/>
                <a:sym typeface="Montserrat"/>
              </a:rPr>
              <a:t>Solution</a:t>
            </a:r>
            <a:r>
              <a:rPr lang="en" sz="1200">
                <a:latin typeface="Montserrat"/>
                <a:ea typeface="Montserrat"/>
                <a:cs typeface="Montserrat"/>
                <a:sym typeface="Montserrat"/>
              </a:rPr>
              <a:t>: SPC+ monitored processes, flagged deviations, and reduced variability.</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Font typeface="Montserrat"/>
              <a:buChar char="●"/>
            </a:pPr>
            <a:r>
              <a:rPr lang="en" sz="1200" b="1">
                <a:latin typeface="Montserrat"/>
                <a:ea typeface="Montserrat"/>
                <a:cs typeface="Montserrat"/>
                <a:sym typeface="Montserrat"/>
              </a:rPr>
              <a:t>Impact</a:t>
            </a:r>
            <a:r>
              <a:rPr lang="en" sz="1200">
                <a:latin typeface="Montserrat"/>
                <a:ea typeface="Montserrat"/>
                <a:cs typeface="Montserrat"/>
                <a:sym typeface="Montserrat"/>
              </a:rPr>
              <a:t>: Lowered defects by 25% and improved on-time delivery.</a:t>
            </a:r>
            <a:endParaRPr sz="1200" b="1">
              <a:latin typeface="Montserrat"/>
              <a:ea typeface="Montserrat"/>
              <a:cs typeface="Montserrat"/>
              <a:sym typeface="Montserrat"/>
            </a:endParaRPr>
          </a:p>
          <a:p>
            <a:pPr marL="0" lvl="0" indent="0" algn="l" rtl="0">
              <a:lnSpc>
                <a:spcPct val="115000"/>
              </a:lnSpc>
              <a:spcBef>
                <a:spcPts val="1200"/>
              </a:spcBef>
              <a:spcAft>
                <a:spcPts val="0"/>
              </a:spcAft>
              <a:buNone/>
            </a:pPr>
            <a:r>
              <a:rPr lang="en" sz="1200" b="1">
                <a:latin typeface="Montserrat"/>
                <a:ea typeface="Montserrat"/>
                <a:cs typeface="Montserrat"/>
                <a:sym typeface="Montserrat"/>
              </a:rPr>
              <a:t>Food and Beverage Industry</a:t>
            </a:r>
            <a:endParaRPr sz="1200" b="1">
              <a:latin typeface="Montserrat"/>
              <a:ea typeface="Montserrat"/>
              <a:cs typeface="Montserrat"/>
              <a:sym typeface="Montserrat"/>
            </a:endParaRPr>
          </a:p>
          <a:p>
            <a:pPr marL="457200" lvl="0" indent="-304800" algn="l" rtl="0">
              <a:lnSpc>
                <a:spcPct val="115000"/>
              </a:lnSpc>
              <a:spcBef>
                <a:spcPts val="200"/>
              </a:spcBef>
              <a:spcAft>
                <a:spcPts val="0"/>
              </a:spcAft>
              <a:buSzPts val="1200"/>
              <a:buChar char="●"/>
            </a:pPr>
            <a:r>
              <a:rPr lang="en" sz="1200" b="1">
                <a:latin typeface="Montserrat"/>
                <a:ea typeface="Montserrat"/>
                <a:cs typeface="Montserrat"/>
                <a:sym typeface="Montserrat"/>
              </a:rPr>
              <a:t>Challenge</a:t>
            </a:r>
            <a:r>
              <a:rPr lang="en" sz="1200">
                <a:latin typeface="Montserrat"/>
                <a:ea typeface="Montserrat"/>
                <a:cs typeface="Montserrat"/>
                <a:sym typeface="Montserrat"/>
              </a:rPr>
              <a:t>: Contaminants and inconsistencies in food packaging.</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Char char="●"/>
            </a:pPr>
            <a:r>
              <a:rPr lang="en" sz="1200" b="1">
                <a:latin typeface="Montserrat"/>
                <a:ea typeface="Montserrat"/>
                <a:cs typeface="Montserrat"/>
                <a:sym typeface="Montserrat"/>
              </a:rPr>
              <a:t>Solution</a:t>
            </a:r>
            <a:r>
              <a:rPr lang="en" sz="1200">
                <a:latin typeface="Montserrat"/>
                <a:ea typeface="Montserrat"/>
                <a:cs typeface="Montserrat"/>
                <a:sym typeface="Montserrat"/>
              </a:rPr>
              <a:t>: AI vision systems inspect sealed packages for defects and contaminants, while SPC+ tracks production trends to improve sealing equipment settings.</a:t>
            </a:r>
            <a:endParaRPr sz="1200">
              <a:latin typeface="Montserrat"/>
              <a:ea typeface="Montserrat"/>
              <a:cs typeface="Montserrat"/>
              <a:sym typeface="Montserrat"/>
            </a:endParaRPr>
          </a:p>
          <a:p>
            <a:pPr marL="457200" lvl="0" indent="-304800" algn="l" rtl="0">
              <a:lnSpc>
                <a:spcPct val="115000"/>
              </a:lnSpc>
              <a:spcBef>
                <a:spcPts val="0"/>
              </a:spcBef>
              <a:spcAft>
                <a:spcPts val="0"/>
              </a:spcAft>
              <a:buSzPts val="1200"/>
              <a:buChar char="●"/>
            </a:pPr>
            <a:r>
              <a:rPr lang="en" sz="1200" b="1">
                <a:latin typeface="Montserrat"/>
                <a:ea typeface="Montserrat"/>
                <a:cs typeface="Montserrat"/>
                <a:sym typeface="Montserrat"/>
              </a:rPr>
              <a:t>Impact</a:t>
            </a:r>
            <a:r>
              <a:rPr lang="en" sz="1200">
                <a:latin typeface="Montserrat"/>
                <a:ea typeface="Montserrat"/>
                <a:cs typeface="Montserrat"/>
                <a:sym typeface="Montserrat"/>
              </a:rPr>
              <a:t>: Reduced defective packages by 30%, saving $15M annually in recalls and waste (Food Manufacturing Journal, 2023).</a:t>
            </a:r>
            <a:endParaRPr sz="1200" b="1">
              <a:latin typeface="Montserrat"/>
              <a:ea typeface="Montserrat"/>
              <a:cs typeface="Montserrat"/>
              <a:sym typeface="Montserrat"/>
            </a:endParaRPr>
          </a:p>
        </p:txBody>
      </p:sp>
      <p:pic>
        <p:nvPicPr>
          <p:cNvPr id="171" name="Google Shape;171;p27"/>
          <p:cNvPicPr preferRelativeResize="0"/>
          <p:nvPr/>
        </p:nvPicPr>
        <p:blipFill rotWithShape="1">
          <a:blip r:embed="rId3">
            <a:alphaModFix/>
          </a:blip>
          <a:srcRect b="8600"/>
          <a:stretch/>
        </p:blipFill>
        <p:spPr>
          <a:xfrm>
            <a:off x="6279900" y="1232575"/>
            <a:ext cx="2434325" cy="1192425"/>
          </a:xfrm>
          <a:prstGeom prst="rect">
            <a:avLst/>
          </a:prstGeom>
          <a:noFill/>
          <a:ln>
            <a:noFill/>
          </a:ln>
        </p:spPr>
      </p:pic>
      <p:pic>
        <p:nvPicPr>
          <p:cNvPr id="172" name="Google Shape;172;p27"/>
          <p:cNvPicPr preferRelativeResize="0"/>
          <p:nvPr/>
        </p:nvPicPr>
        <p:blipFill>
          <a:blip r:embed="rId4">
            <a:alphaModFix/>
          </a:blip>
          <a:stretch>
            <a:fillRect/>
          </a:stretch>
        </p:blipFill>
        <p:spPr>
          <a:xfrm>
            <a:off x="6279900" y="2806501"/>
            <a:ext cx="2456700" cy="1559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Applications of Industry 4.0 in Automotive Manufacturing</a:t>
            </a:r>
            <a:endParaRPr sz="3000"/>
          </a:p>
        </p:txBody>
      </p:sp>
      <p:sp>
        <p:nvSpPr>
          <p:cNvPr id="178" name="Google Shape;178;p28"/>
          <p:cNvSpPr txBox="1"/>
          <p:nvPr/>
        </p:nvSpPr>
        <p:spPr>
          <a:xfrm>
            <a:off x="473250" y="1494200"/>
            <a:ext cx="8101800" cy="274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latin typeface="Montserrat"/>
                <a:ea typeface="Montserrat"/>
                <a:cs typeface="Montserrat"/>
                <a:sym typeface="Montserrat"/>
              </a:rPr>
              <a:t>Automobile Industry</a:t>
            </a:r>
            <a:endParaRPr sz="1200" b="1">
              <a:latin typeface="Montserrat"/>
              <a:ea typeface="Montserrat"/>
              <a:cs typeface="Montserrat"/>
              <a:sym typeface="Montserrat"/>
            </a:endParaRPr>
          </a:p>
          <a:p>
            <a:pPr marL="457200" lvl="0" indent="-304800" algn="l" rtl="0">
              <a:lnSpc>
                <a:spcPct val="115000"/>
              </a:lnSpc>
              <a:spcBef>
                <a:spcPts val="1200"/>
              </a:spcBef>
              <a:spcAft>
                <a:spcPts val="0"/>
              </a:spcAft>
              <a:buSzPts val="1200"/>
              <a:buFont typeface="Montserrat"/>
              <a:buAutoNum type="arabicPeriod"/>
            </a:pPr>
            <a:r>
              <a:rPr lang="en" sz="1200" b="1">
                <a:latin typeface="Montserrat"/>
                <a:ea typeface="Montserrat"/>
                <a:cs typeface="Montserrat"/>
                <a:sym typeface="Montserrat"/>
              </a:rPr>
              <a:t>BMW – AI Vision Systems (Landing AI, n.d.)</a:t>
            </a:r>
            <a:endParaRPr sz="1200" b="1">
              <a:latin typeface="Montserrat"/>
              <a:ea typeface="Montserrat"/>
              <a:cs typeface="Montserrat"/>
              <a:sym typeface="Montserrat"/>
            </a:endParaRPr>
          </a:p>
          <a:p>
            <a:pPr marL="914400" lvl="1" indent="-304800" algn="l" rtl="0">
              <a:lnSpc>
                <a:spcPct val="115000"/>
              </a:lnSpc>
              <a:spcBef>
                <a:spcPts val="0"/>
              </a:spcBef>
              <a:spcAft>
                <a:spcPts val="0"/>
              </a:spcAft>
              <a:buSzPts val="1200"/>
              <a:buChar char="○"/>
            </a:pPr>
            <a:r>
              <a:rPr lang="en" sz="1200" b="1">
                <a:latin typeface="Montserrat"/>
                <a:ea typeface="Montserrat"/>
                <a:cs typeface="Montserrat"/>
                <a:sym typeface="Montserrat"/>
              </a:rPr>
              <a:t>Challenge</a:t>
            </a:r>
            <a:r>
              <a:rPr lang="en" sz="1200">
                <a:latin typeface="Montserrat"/>
                <a:ea typeface="Montserrat"/>
                <a:cs typeface="Montserrat"/>
                <a:sym typeface="Montserrat"/>
              </a:rPr>
              <a:t>: Detect welding and surface defects during assembly.</a:t>
            </a:r>
            <a:endParaRPr sz="1200">
              <a:latin typeface="Montserrat"/>
              <a:ea typeface="Montserrat"/>
              <a:cs typeface="Montserrat"/>
              <a:sym typeface="Montserrat"/>
            </a:endParaRPr>
          </a:p>
          <a:p>
            <a:pPr marL="914400" lvl="1" indent="-304800" algn="l" rtl="0">
              <a:lnSpc>
                <a:spcPct val="115000"/>
              </a:lnSpc>
              <a:spcBef>
                <a:spcPts val="0"/>
              </a:spcBef>
              <a:spcAft>
                <a:spcPts val="0"/>
              </a:spcAft>
              <a:buSzPts val="1200"/>
              <a:buChar char="○"/>
            </a:pPr>
            <a:r>
              <a:rPr lang="en" sz="1200" b="1">
                <a:latin typeface="Montserrat"/>
                <a:ea typeface="Montserrat"/>
                <a:cs typeface="Montserrat"/>
                <a:sym typeface="Montserrat"/>
              </a:rPr>
              <a:t>Solution</a:t>
            </a:r>
            <a:r>
              <a:rPr lang="en" sz="1200">
                <a:latin typeface="Montserrat"/>
                <a:ea typeface="Montserrat"/>
                <a:cs typeface="Montserrat"/>
                <a:sym typeface="Montserrat"/>
              </a:rPr>
              <a:t>: Automated real-time defect detection improved efficiency.</a:t>
            </a:r>
            <a:endParaRPr sz="1200">
              <a:latin typeface="Montserrat"/>
              <a:ea typeface="Montserrat"/>
              <a:cs typeface="Montserrat"/>
              <a:sym typeface="Montserrat"/>
            </a:endParaRPr>
          </a:p>
          <a:p>
            <a:pPr marL="914400" lvl="1" indent="-304800" algn="l" rtl="0">
              <a:lnSpc>
                <a:spcPct val="115000"/>
              </a:lnSpc>
              <a:spcBef>
                <a:spcPts val="0"/>
              </a:spcBef>
              <a:spcAft>
                <a:spcPts val="0"/>
              </a:spcAft>
              <a:buSzPts val="1200"/>
              <a:buChar char="○"/>
            </a:pPr>
            <a:r>
              <a:rPr lang="en" sz="1200" b="1">
                <a:latin typeface="Montserrat"/>
                <a:ea typeface="Montserrat"/>
                <a:cs typeface="Montserrat"/>
                <a:sym typeface="Montserrat"/>
              </a:rPr>
              <a:t>Impact</a:t>
            </a:r>
            <a:r>
              <a:rPr lang="en" sz="1200">
                <a:latin typeface="Montserrat"/>
                <a:ea typeface="Montserrat"/>
                <a:cs typeface="Montserrat"/>
                <a:sym typeface="Montserrat"/>
              </a:rPr>
              <a:t>: Increased defect detection by 30%, reducing downtime by 20%.</a:t>
            </a:r>
            <a:endParaRPr sz="1200">
              <a:latin typeface="Montserrat"/>
              <a:ea typeface="Montserrat"/>
              <a:cs typeface="Montserrat"/>
              <a:sym typeface="Montserrat"/>
            </a:endParaRPr>
          </a:p>
          <a:p>
            <a:pPr marL="914400" lvl="0" indent="0" algn="l" rtl="0">
              <a:lnSpc>
                <a:spcPct val="115000"/>
              </a:lnSpc>
              <a:spcBef>
                <a:spcPts val="1200"/>
              </a:spcBef>
              <a:spcAft>
                <a:spcPts val="0"/>
              </a:spcAft>
              <a:buNone/>
            </a:pPr>
            <a:endParaRPr sz="1200">
              <a:latin typeface="Montserrat"/>
              <a:ea typeface="Montserrat"/>
              <a:cs typeface="Montserrat"/>
              <a:sym typeface="Montserrat"/>
            </a:endParaRPr>
          </a:p>
          <a:p>
            <a:pPr marL="457200" lvl="0" indent="-304800" algn="l" rtl="0">
              <a:lnSpc>
                <a:spcPct val="115000"/>
              </a:lnSpc>
              <a:spcBef>
                <a:spcPts val="1200"/>
              </a:spcBef>
              <a:spcAft>
                <a:spcPts val="0"/>
              </a:spcAft>
              <a:buSzPts val="1200"/>
              <a:buFont typeface="Montserrat"/>
              <a:buAutoNum type="arabicPeriod"/>
            </a:pPr>
            <a:r>
              <a:rPr lang="en" sz="1200" b="1">
                <a:latin typeface="Montserrat"/>
                <a:ea typeface="Montserrat"/>
                <a:cs typeface="Montserrat"/>
                <a:sym typeface="Montserrat"/>
              </a:rPr>
              <a:t>Tesla – IoT and Big Data (McKinsey &amp; Company, 2020)</a:t>
            </a:r>
            <a:endParaRPr sz="1200" b="1">
              <a:latin typeface="Montserrat"/>
              <a:ea typeface="Montserrat"/>
              <a:cs typeface="Montserrat"/>
              <a:sym typeface="Montserrat"/>
            </a:endParaRPr>
          </a:p>
          <a:p>
            <a:pPr marL="914400" lvl="1" indent="-304800" algn="l" rtl="0">
              <a:lnSpc>
                <a:spcPct val="115000"/>
              </a:lnSpc>
              <a:spcBef>
                <a:spcPts val="0"/>
              </a:spcBef>
              <a:spcAft>
                <a:spcPts val="0"/>
              </a:spcAft>
              <a:buSzPts val="1200"/>
              <a:buChar char="○"/>
            </a:pPr>
            <a:r>
              <a:rPr lang="en" sz="1200" b="1">
                <a:latin typeface="Montserrat"/>
                <a:ea typeface="Montserrat"/>
                <a:cs typeface="Montserrat"/>
                <a:sym typeface="Montserrat"/>
              </a:rPr>
              <a:t>Challenge</a:t>
            </a:r>
            <a:r>
              <a:rPr lang="en" sz="1200">
                <a:latin typeface="Montserrat"/>
                <a:ea typeface="Montserrat"/>
                <a:cs typeface="Montserrat"/>
                <a:sym typeface="Montserrat"/>
              </a:rPr>
              <a:t>: Reduce equipment failures.</a:t>
            </a:r>
            <a:endParaRPr sz="1200">
              <a:latin typeface="Montserrat"/>
              <a:ea typeface="Montserrat"/>
              <a:cs typeface="Montserrat"/>
              <a:sym typeface="Montserrat"/>
            </a:endParaRPr>
          </a:p>
          <a:p>
            <a:pPr marL="914400" lvl="1" indent="-304800" algn="l" rtl="0">
              <a:lnSpc>
                <a:spcPct val="115000"/>
              </a:lnSpc>
              <a:spcBef>
                <a:spcPts val="0"/>
              </a:spcBef>
              <a:spcAft>
                <a:spcPts val="0"/>
              </a:spcAft>
              <a:buSzPts val="1200"/>
              <a:buChar char="○"/>
            </a:pPr>
            <a:r>
              <a:rPr lang="en" sz="1200" b="1">
                <a:latin typeface="Montserrat"/>
                <a:ea typeface="Montserrat"/>
                <a:cs typeface="Montserrat"/>
                <a:sym typeface="Montserrat"/>
              </a:rPr>
              <a:t>Solution</a:t>
            </a:r>
            <a:r>
              <a:rPr lang="en" sz="1200">
                <a:latin typeface="Montserrat"/>
                <a:ea typeface="Montserrat"/>
                <a:cs typeface="Montserrat"/>
                <a:sym typeface="Montserrat"/>
              </a:rPr>
              <a:t>: IoT sensors enabled predictive maintenance via big data analytics.</a:t>
            </a:r>
            <a:endParaRPr sz="1200">
              <a:latin typeface="Montserrat"/>
              <a:ea typeface="Montserrat"/>
              <a:cs typeface="Montserrat"/>
              <a:sym typeface="Montserrat"/>
            </a:endParaRPr>
          </a:p>
          <a:p>
            <a:pPr marL="914400" lvl="1" indent="-304800" algn="l" rtl="0">
              <a:lnSpc>
                <a:spcPct val="115000"/>
              </a:lnSpc>
              <a:spcBef>
                <a:spcPts val="0"/>
              </a:spcBef>
              <a:spcAft>
                <a:spcPts val="0"/>
              </a:spcAft>
              <a:buSzPts val="1200"/>
              <a:buChar char="○"/>
            </a:pPr>
            <a:r>
              <a:rPr lang="en" sz="1200" b="1">
                <a:latin typeface="Montserrat"/>
                <a:ea typeface="Montserrat"/>
                <a:cs typeface="Montserrat"/>
                <a:sym typeface="Montserrat"/>
              </a:rPr>
              <a:t>Impact</a:t>
            </a:r>
            <a:r>
              <a:rPr lang="en" sz="1200">
                <a:latin typeface="Montserrat"/>
                <a:ea typeface="Montserrat"/>
                <a:cs typeface="Montserrat"/>
                <a:sym typeface="Montserrat"/>
              </a:rPr>
              <a:t>: Decreased unplanned downtime by 50%, boosting efficiency by 20%.</a:t>
            </a:r>
            <a:endParaRPr sz="1200">
              <a:latin typeface="Montserrat"/>
              <a:ea typeface="Montserrat"/>
              <a:cs typeface="Montserrat"/>
              <a:sym typeface="Montserrat"/>
            </a:endParaRPr>
          </a:p>
        </p:txBody>
      </p:sp>
      <p:pic>
        <p:nvPicPr>
          <p:cNvPr id="179" name="Google Shape;179;p28"/>
          <p:cNvPicPr preferRelativeResize="0"/>
          <p:nvPr/>
        </p:nvPicPr>
        <p:blipFill rotWithShape="1">
          <a:blip r:embed="rId3">
            <a:alphaModFix/>
          </a:blip>
          <a:srcRect l="20400" r="20400"/>
          <a:stretch/>
        </p:blipFill>
        <p:spPr>
          <a:xfrm>
            <a:off x="7623012" y="1494200"/>
            <a:ext cx="1074350" cy="1359350"/>
          </a:xfrm>
          <a:prstGeom prst="rect">
            <a:avLst/>
          </a:prstGeom>
          <a:noFill/>
          <a:ln>
            <a:noFill/>
          </a:ln>
        </p:spPr>
      </p:pic>
      <p:pic>
        <p:nvPicPr>
          <p:cNvPr id="180" name="Google Shape;180;p28"/>
          <p:cNvPicPr preferRelativeResize="0"/>
          <p:nvPr/>
        </p:nvPicPr>
        <p:blipFill rotWithShape="1">
          <a:blip r:embed="rId4">
            <a:alphaModFix/>
          </a:blip>
          <a:srcRect l="24931" r="26477"/>
          <a:stretch/>
        </p:blipFill>
        <p:spPr>
          <a:xfrm>
            <a:off x="7726100" y="2970975"/>
            <a:ext cx="868175" cy="1359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226950" y="352350"/>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Key Challenges in EV Battery Production</a:t>
            </a:r>
            <a:endParaRPr sz="3000"/>
          </a:p>
        </p:txBody>
      </p:sp>
      <p:sp>
        <p:nvSpPr>
          <p:cNvPr id="186" name="Google Shape;186;p29"/>
          <p:cNvSpPr txBox="1"/>
          <p:nvPr/>
        </p:nvSpPr>
        <p:spPr>
          <a:xfrm>
            <a:off x="226950" y="925050"/>
            <a:ext cx="6156900" cy="3684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 sz="1200" b="1" dirty="0">
                <a:latin typeface="Montserrat"/>
                <a:ea typeface="Montserrat"/>
                <a:cs typeface="Montserrat"/>
                <a:sym typeface="Montserrat"/>
              </a:rPr>
              <a:t>Addressing the Biggest Loss Driver: Punctured Cells </a:t>
            </a:r>
            <a:endParaRPr sz="1200" dirty="0">
              <a:latin typeface="Montserrat"/>
              <a:ea typeface="Montserrat"/>
              <a:cs typeface="Montserrat"/>
              <a:sym typeface="Montserrat"/>
            </a:endParaRPr>
          </a:p>
          <a:p>
            <a:pPr marL="457200" lvl="0" indent="-304800" algn="l" rtl="0">
              <a:lnSpc>
                <a:spcPct val="100000"/>
              </a:lnSpc>
              <a:spcBef>
                <a:spcPts val="1200"/>
              </a:spcBef>
              <a:spcAft>
                <a:spcPts val="0"/>
              </a:spcAft>
              <a:buSzPts val="1200"/>
              <a:buFont typeface="Montserrat"/>
              <a:buChar char="●"/>
            </a:pPr>
            <a:r>
              <a:rPr lang="en" sz="1200" dirty="0">
                <a:latin typeface="Montserrat"/>
                <a:ea typeface="Montserrat"/>
                <a:cs typeface="Montserrat"/>
                <a:sym typeface="Montserrat"/>
              </a:rPr>
              <a:t>Punctured cells during material handling and transfer are the primary contributor to high scrap rates, leading to significant financial losses.</a:t>
            </a:r>
            <a:endParaRPr sz="1200" dirty="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Char char="●"/>
            </a:pPr>
            <a:r>
              <a:rPr lang="en" sz="1200" dirty="0">
                <a:latin typeface="Montserrat"/>
                <a:ea typeface="Montserrat"/>
                <a:cs typeface="Montserrat"/>
                <a:sym typeface="Montserrat"/>
              </a:rPr>
              <a:t>Mild-hybrid pack line incurs $300,000 worth of punctured cells annually.</a:t>
            </a:r>
            <a:endParaRPr sz="1200" dirty="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Char char="●"/>
            </a:pPr>
            <a:r>
              <a:rPr lang="en" sz="1200" dirty="0">
                <a:latin typeface="Montserrat"/>
                <a:ea typeface="Montserrat"/>
                <a:cs typeface="Montserrat"/>
                <a:sym typeface="Montserrat"/>
              </a:rPr>
              <a:t>Defects lead to:</a:t>
            </a:r>
            <a:endParaRPr sz="1200" dirty="0">
              <a:latin typeface="Montserrat"/>
              <a:ea typeface="Montserrat"/>
              <a:cs typeface="Montserrat"/>
              <a:sym typeface="Montserrat"/>
            </a:endParaRPr>
          </a:p>
          <a:p>
            <a:pPr marL="914400" lvl="0" indent="-298450" algn="l" rtl="0">
              <a:lnSpc>
                <a:spcPct val="115000"/>
              </a:lnSpc>
              <a:spcBef>
                <a:spcPts val="0"/>
              </a:spcBef>
              <a:spcAft>
                <a:spcPts val="0"/>
              </a:spcAft>
              <a:buSzPts val="1100"/>
              <a:buChar char="●"/>
            </a:pPr>
            <a:r>
              <a:rPr lang="en" sz="1200" dirty="0">
                <a:latin typeface="Montserrat"/>
                <a:ea typeface="Montserrat"/>
                <a:cs typeface="Montserrat"/>
                <a:sym typeface="Montserrat"/>
              </a:rPr>
              <a:t>Scrap rates increasing beyond industry standards.</a:t>
            </a:r>
            <a:endParaRPr sz="1200" dirty="0">
              <a:latin typeface="Montserrat"/>
              <a:ea typeface="Montserrat"/>
              <a:cs typeface="Montserrat"/>
              <a:sym typeface="Montserrat"/>
            </a:endParaRPr>
          </a:p>
          <a:p>
            <a:pPr marL="914400" lvl="0" indent="-298450" algn="l" rtl="0">
              <a:lnSpc>
                <a:spcPct val="115000"/>
              </a:lnSpc>
              <a:spcBef>
                <a:spcPts val="0"/>
              </a:spcBef>
              <a:spcAft>
                <a:spcPts val="0"/>
              </a:spcAft>
              <a:buSzPts val="1100"/>
              <a:buChar char="●"/>
            </a:pPr>
            <a:r>
              <a:rPr lang="en" sz="1200" dirty="0">
                <a:latin typeface="Montserrat"/>
                <a:ea typeface="Montserrat"/>
                <a:cs typeface="Montserrat"/>
                <a:sym typeface="Montserrat"/>
              </a:rPr>
              <a:t>Higher rework costs and production inefficiencies.</a:t>
            </a:r>
            <a:endParaRPr sz="1200" dirty="0">
              <a:latin typeface="Montserrat"/>
              <a:ea typeface="Montserrat"/>
              <a:cs typeface="Montserrat"/>
              <a:sym typeface="Montserrat"/>
            </a:endParaRPr>
          </a:p>
          <a:p>
            <a:pPr marL="914400" lvl="0" indent="-304800" algn="l" rtl="0">
              <a:lnSpc>
                <a:spcPct val="115000"/>
              </a:lnSpc>
              <a:spcBef>
                <a:spcPts val="0"/>
              </a:spcBef>
              <a:spcAft>
                <a:spcPts val="0"/>
              </a:spcAft>
              <a:buSzPts val="1200"/>
              <a:buFont typeface="Montserrat"/>
              <a:buChar char="●"/>
            </a:pPr>
            <a:r>
              <a:rPr lang="en" sz="1200" dirty="0">
                <a:latin typeface="Montserrat"/>
                <a:ea typeface="Montserrat"/>
                <a:cs typeface="Montserrat"/>
                <a:sym typeface="Montserrat"/>
              </a:rPr>
              <a:t>Potential Recalls</a:t>
            </a:r>
            <a:endParaRPr sz="1200" dirty="0">
              <a:latin typeface="Montserrat"/>
              <a:ea typeface="Montserrat"/>
              <a:cs typeface="Montserrat"/>
              <a:sym typeface="Montserrat"/>
            </a:endParaRPr>
          </a:p>
          <a:p>
            <a:pPr marL="0" lvl="0" indent="0" algn="l" rtl="0">
              <a:lnSpc>
                <a:spcPct val="100000"/>
              </a:lnSpc>
              <a:spcBef>
                <a:spcPts val="1200"/>
              </a:spcBef>
              <a:spcAft>
                <a:spcPts val="0"/>
              </a:spcAft>
              <a:buNone/>
            </a:pPr>
            <a:r>
              <a:rPr lang="en" sz="1200" b="1" dirty="0">
                <a:latin typeface="Montserrat"/>
                <a:ea typeface="Montserrat"/>
                <a:cs typeface="Montserrat"/>
                <a:sym typeface="Montserrat"/>
              </a:rPr>
              <a:t>Other Issues: </a:t>
            </a:r>
            <a:endParaRPr sz="1200" b="1" dirty="0">
              <a:latin typeface="Montserrat"/>
              <a:ea typeface="Montserrat"/>
              <a:cs typeface="Montserrat"/>
              <a:sym typeface="Montserrat"/>
            </a:endParaRPr>
          </a:p>
          <a:p>
            <a:pPr marL="457200" lvl="0" indent="-304800" algn="l" rtl="0">
              <a:lnSpc>
                <a:spcPct val="100000"/>
              </a:lnSpc>
              <a:spcBef>
                <a:spcPts val="1200"/>
              </a:spcBef>
              <a:spcAft>
                <a:spcPts val="0"/>
              </a:spcAft>
              <a:buSzPts val="1200"/>
              <a:buFont typeface="Montserrat"/>
              <a:buChar char="●"/>
            </a:pPr>
            <a:r>
              <a:rPr lang="en" sz="1200" dirty="0">
                <a:latin typeface="Montserrat"/>
                <a:ea typeface="Montserrat"/>
                <a:cs typeface="Montserrat"/>
                <a:sym typeface="Montserrat"/>
              </a:rPr>
              <a:t>Connector Not Connected to ICB:</a:t>
            </a:r>
            <a:endParaRPr sz="1200" dirty="0">
              <a:latin typeface="Montserrat"/>
              <a:ea typeface="Montserrat"/>
              <a:cs typeface="Montserrat"/>
              <a:sym typeface="Montserrat"/>
            </a:endParaRPr>
          </a:p>
          <a:p>
            <a:pPr marL="914400" lvl="1" indent="-304800" algn="l" rtl="0">
              <a:lnSpc>
                <a:spcPct val="100000"/>
              </a:lnSpc>
              <a:spcBef>
                <a:spcPts val="0"/>
              </a:spcBef>
              <a:spcAft>
                <a:spcPts val="0"/>
              </a:spcAft>
              <a:buSzPts val="1200"/>
              <a:buFont typeface="Montserrat"/>
              <a:buChar char="○"/>
            </a:pPr>
            <a:r>
              <a:rPr lang="en" sz="1200" dirty="0">
                <a:latin typeface="Montserrat"/>
                <a:ea typeface="Montserrat"/>
                <a:cs typeface="Montserrat"/>
                <a:sym typeface="Montserrat"/>
              </a:rPr>
              <a:t>Impacts module electrical performance, leading to failures.</a:t>
            </a:r>
            <a:endParaRPr sz="1200" dirty="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Char char="●"/>
            </a:pPr>
            <a:r>
              <a:rPr lang="en" sz="1200" dirty="0">
                <a:latin typeface="Montserrat"/>
                <a:ea typeface="Montserrat"/>
                <a:cs typeface="Montserrat"/>
                <a:sym typeface="Montserrat"/>
              </a:rPr>
              <a:t>Damaged Thermistor Wires:</a:t>
            </a:r>
            <a:endParaRPr sz="1200" dirty="0">
              <a:latin typeface="Montserrat"/>
              <a:ea typeface="Montserrat"/>
              <a:cs typeface="Montserrat"/>
              <a:sym typeface="Montserrat"/>
            </a:endParaRPr>
          </a:p>
          <a:p>
            <a:pPr marL="914400" lvl="1" indent="-304800" algn="l" rtl="0">
              <a:lnSpc>
                <a:spcPct val="100000"/>
              </a:lnSpc>
              <a:spcBef>
                <a:spcPts val="0"/>
              </a:spcBef>
              <a:spcAft>
                <a:spcPts val="0"/>
              </a:spcAft>
              <a:buSzPts val="1200"/>
              <a:buFont typeface="Montserrat"/>
              <a:buChar char="○"/>
            </a:pPr>
            <a:r>
              <a:rPr lang="en" sz="1200" dirty="0">
                <a:latin typeface="Montserrat"/>
                <a:ea typeface="Montserrat"/>
                <a:cs typeface="Montserrat"/>
                <a:sym typeface="Montserrat"/>
              </a:rPr>
              <a:t>Wire damage during installation results in sensor malfunction.</a:t>
            </a:r>
            <a:endParaRPr sz="1200" dirty="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Char char="●"/>
            </a:pPr>
            <a:r>
              <a:rPr lang="en" sz="1200" dirty="0">
                <a:latin typeface="Montserrat"/>
                <a:ea typeface="Montserrat"/>
                <a:cs typeface="Montserrat"/>
                <a:sym typeface="Montserrat"/>
              </a:rPr>
              <a:t>Misaligned Cell Weld Positions:</a:t>
            </a:r>
            <a:endParaRPr sz="1200" dirty="0">
              <a:latin typeface="Montserrat"/>
              <a:ea typeface="Montserrat"/>
              <a:cs typeface="Montserrat"/>
              <a:sym typeface="Montserrat"/>
            </a:endParaRPr>
          </a:p>
          <a:p>
            <a:pPr marL="914400" lvl="1" indent="-304800" algn="l" rtl="0">
              <a:lnSpc>
                <a:spcPct val="100000"/>
              </a:lnSpc>
              <a:spcBef>
                <a:spcPts val="0"/>
              </a:spcBef>
              <a:spcAft>
                <a:spcPts val="0"/>
              </a:spcAft>
              <a:buSzPts val="1200"/>
              <a:buFont typeface="Montserrat"/>
              <a:buChar char="○"/>
            </a:pPr>
            <a:r>
              <a:rPr lang="en" sz="1200" dirty="0">
                <a:latin typeface="Montserrat"/>
                <a:ea typeface="Montserrat"/>
                <a:cs typeface="Montserrat"/>
                <a:sym typeface="Montserrat"/>
              </a:rPr>
              <a:t>Leads to short circuits, internal cell damage and module failure.</a:t>
            </a:r>
            <a:endParaRPr sz="1200" dirty="0">
              <a:latin typeface="Montserrat"/>
              <a:ea typeface="Montserrat"/>
              <a:cs typeface="Montserrat"/>
              <a:sym typeface="Montserrat"/>
            </a:endParaRPr>
          </a:p>
          <a:p>
            <a:pPr marL="0" lvl="0" indent="0" algn="l" rtl="0">
              <a:lnSpc>
                <a:spcPct val="200000"/>
              </a:lnSpc>
              <a:spcBef>
                <a:spcPts val="0"/>
              </a:spcBef>
              <a:spcAft>
                <a:spcPts val="0"/>
              </a:spcAft>
              <a:buNone/>
            </a:pPr>
            <a:endParaRPr sz="1200" dirty="0">
              <a:solidFill>
                <a:schemeClr val="dk2"/>
              </a:solidFill>
              <a:latin typeface="Montserrat"/>
              <a:ea typeface="Montserrat"/>
              <a:cs typeface="Montserrat"/>
              <a:sym typeface="Montserrat"/>
            </a:endParaRPr>
          </a:p>
        </p:txBody>
      </p:sp>
      <p:pic>
        <p:nvPicPr>
          <p:cNvPr id="187" name="Google Shape;187;p29"/>
          <p:cNvPicPr preferRelativeResize="0"/>
          <p:nvPr/>
        </p:nvPicPr>
        <p:blipFill>
          <a:blip r:embed="rId3">
            <a:alphaModFix/>
          </a:blip>
          <a:stretch>
            <a:fillRect/>
          </a:stretch>
        </p:blipFill>
        <p:spPr>
          <a:xfrm>
            <a:off x="6650649" y="2903750"/>
            <a:ext cx="2011125" cy="2011161"/>
          </a:xfrm>
          <a:prstGeom prst="rect">
            <a:avLst/>
          </a:prstGeom>
          <a:noFill/>
          <a:ln>
            <a:noFill/>
          </a:ln>
        </p:spPr>
      </p:pic>
      <p:pic>
        <p:nvPicPr>
          <p:cNvPr id="188" name="Google Shape;188;p29"/>
          <p:cNvPicPr preferRelativeResize="0"/>
          <p:nvPr/>
        </p:nvPicPr>
        <p:blipFill>
          <a:blip r:embed="rId4">
            <a:alphaModFix/>
          </a:blip>
          <a:stretch>
            <a:fillRect/>
          </a:stretch>
        </p:blipFill>
        <p:spPr>
          <a:xfrm>
            <a:off x="6383787" y="1014143"/>
            <a:ext cx="2646000" cy="1674957"/>
          </a:xfrm>
          <a:prstGeom prst="rect">
            <a:avLst/>
          </a:prstGeom>
          <a:noFill/>
          <a:ln>
            <a:noFill/>
          </a:ln>
        </p:spPr>
      </p:pic>
      <p:sp>
        <p:nvSpPr>
          <p:cNvPr id="189" name="Google Shape;189;p29"/>
          <p:cNvSpPr/>
          <p:nvPr/>
        </p:nvSpPr>
        <p:spPr>
          <a:xfrm rot="6749237">
            <a:off x="7461331" y="2684520"/>
            <a:ext cx="767887" cy="28864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2354</Words>
  <Application>Microsoft Macintosh PowerPoint</Application>
  <PresentationFormat>On-screen Show (16:9)</PresentationFormat>
  <Paragraphs>198</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Montserrat</vt:lpstr>
      <vt:lpstr>Montserrat Black</vt:lpstr>
      <vt:lpstr>Arial</vt:lpstr>
      <vt:lpstr>Montserrat ExtraBold</vt:lpstr>
      <vt:lpstr>NYU Bold</vt:lpstr>
      <vt:lpstr>LG's Optimization of EV Battery Manufacturing</vt:lpstr>
      <vt:lpstr>Project Introduction</vt:lpstr>
      <vt:lpstr>What is Industry 4.0?</vt:lpstr>
      <vt:lpstr>Current Industry 4.0 Manufacturing Trends</vt:lpstr>
      <vt:lpstr>Applications of Industry 4.0 in Manufacturing</vt:lpstr>
      <vt:lpstr>Applications of Industry 4.0 in Manufacturing</vt:lpstr>
      <vt:lpstr>Applications of Industry 4.0 in Manufacturing</vt:lpstr>
      <vt:lpstr>Applications of Industry 4.0 in Automotive Manufacturing</vt:lpstr>
      <vt:lpstr>Key Challenges in EV Battery Production</vt:lpstr>
      <vt:lpstr>Technologies to Focus on</vt:lpstr>
      <vt:lpstr>Vision Systems in the Automotive Industry</vt:lpstr>
      <vt:lpstr>Solving the Issue: Punctured Cells </vt:lpstr>
      <vt:lpstr>Solving the Issue: Punctured Cells </vt:lpstr>
      <vt:lpstr>Other Issues</vt:lpstr>
      <vt:lpstr>Combined Benefits</vt:lpstr>
      <vt:lpstr>Conclusion &amp; Future Outlook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GuoXinjing</cp:lastModifiedBy>
  <cp:revision>1</cp:revision>
  <dcterms:modified xsi:type="dcterms:W3CDTF">2025-02-10T20:44:21Z</dcterms:modified>
</cp:coreProperties>
</file>